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543" r:id="rId2"/>
    <p:sldId id="498" r:id="rId3"/>
    <p:sldId id="809" r:id="rId4"/>
    <p:sldId id="813" r:id="rId5"/>
    <p:sldId id="810" r:id="rId6"/>
    <p:sldId id="834" r:id="rId7"/>
    <p:sldId id="835" r:id="rId8"/>
    <p:sldId id="812" r:id="rId9"/>
    <p:sldId id="836" r:id="rId10"/>
    <p:sldId id="814" r:id="rId11"/>
    <p:sldId id="816" r:id="rId12"/>
    <p:sldId id="738" r:id="rId13"/>
    <p:sldId id="831" r:id="rId14"/>
    <p:sldId id="739" r:id="rId15"/>
    <p:sldId id="515" r:id="rId16"/>
    <p:sldId id="832" r:id="rId17"/>
    <p:sldId id="820" r:id="rId18"/>
    <p:sldId id="819" r:id="rId19"/>
    <p:sldId id="513" r:id="rId20"/>
    <p:sldId id="514" r:id="rId21"/>
    <p:sldId id="517" r:id="rId22"/>
    <p:sldId id="509" r:id="rId23"/>
    <p:sldId id="521" r:id="rId24"/>
    <p:sldId id="833" r:id="rId25"/>
    <p:sldId id="838" r:id="rId26"/>
    <p:sldId id="839" r:id="rId27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30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472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2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Arial Unicode MS" panose="020B0604020202020204" pitchFamily="34" charset="-128"/>
              </a:rPr>
              <a:t>Top</a:t>
            </a:r>
            <a:r>
              <a:rPr lang="en-US" baseline="0" dirty="0">
                <a:latin typeface="Arial Unicode MS" panose="020B0604020202020204" pitchFamily="34" charset="-128"/>
              </a:rPr>
              <a:t> 100 Word Usage from 3M </a:t>
            </a:r>
            <a:r>
              <a:rPr lang="en-US" baseline="0" dirty="0" err="1">
                <a:latin typeface="Arial Unicode MS" panose="020B0604020202020204" pitchFamily="34" charset="-128"/>
              </a:rPr>
              <a:t>SuperBowl</a:t>
            </a:r>
            <a:r>
              <a:rPr lang="en-US" baseline="0" dirty="0">
                <a:latin typeface="Arial Unicode MS" panose="020B0604020202020204" pitchFamily="34" charset="-128"/>
              </a:rPr>
              <a:t> Tweets</a:t>
            </a:r>
            <a:endParaRPr lang="en-US" dirty="0">
              <a:latin typeface="Arial Unicode MS" panose="020B0604020202020204" pitchFamily="34" charset="-128"/>
            </a:endParaRPr>
          </a:p>
        </c:rich>
      </c:tx>
      <c:overlay val="1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'Twitter_Lexicon(t1grams)'!$C$1</c:f>
              <c:strCache>
                <c:ptCount val="1"/>
                <c:pt idx="0">
                  <c:v>freqc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val>
            <c:numRef>
              <c:f>'Twitter_Lexicon(t1grams)'!$C$2:$C$101</c:f>
              <c:numCache>
                <c:formatCode>#,##0</c:formatCode>
                <c:ptCount val="100"/>
                <c:pt idx="0">
                  <c:v>833389</c:v>
                </c:pt>
                <c:pt idx="1">
                  <c:v>775401</c:v>
                </c:pt>
                <c:pt idx="2">
                  <c:v>647319</c:v>
                </c:pt>
                <c:pt idx="3">
                  <c:v>598258</c:v>
                </c:pt>
                <c:pt idx="4">
                  <c:v>553918</c:v>
                </c:pt>
                <c:pt idx="5">
                  <c:v>513428</c:v>
                </c:pt>
                <c:pt idx="6">
                  <c:v>355281</c:v>
                </c:pt>
                <c:pt idx="7">
                  <c:v>326127</c:v>
                </c:pt>
                <c:pt idx="8">
                  <c:v>291574</c:v>
                </c:pt>
                <c:pt idx="9">
                  <c:v>288630</c:v>
                </c:pt>
                <c:pt idx="10">
                  <c:v>283898</c:v>
                </c:pt>
                <c:pt idx="11">
                  <c:v>260236</c:v>
                </c:pt>
                <c:pt idx="12">
                  <c:v>256208</c:v>
                </c:pt>
                <c:pt idx="13">
                  <c:v>224443</c:v>
                </c:pt>
                <c:pt idx="14">
                  <c:v>208352</c:v>
                </c:pt>
                <c:pt idx="15">
                  <c:v>184942</c:v>
                </c:pt>
                <c:pt idx="16">
                  <c:v>172278</c:v>
                </c:pt>
                <c:pt idx="17">
                  <c:v>164978</c:v>
                </c:pt>
                <c:pt idx="18">
                  <c:v>161463</c:v>
                </c:pt>
                <c:pt idx="19">
                  <c:v>155037</c:v>
                </c:pt>
                <c:pt idx="20">
                  <c:v>150378</c:v>
                </c:pt>
                <c:pt idx="21">
                  <c:v>147041</c:v>
                </c:pt>
                <c:pt idx="22">
                  <c:v>139756</c:v>
                </c:pt>
                <c:pt idx="23">
                  <c:v>134321</c:v>
                </c:pt>
                <c:pt idx="24">
                  <c:v>131796</c:v>
                </c:pt>
                <c:pt idx="25">
                  <c:v>128607</c:v>
                </c:pt>
                <c:pt idx="26">
                  <c:v>119199</c:v>
                </c:pt>
                <c:pt idx="27">
                  <c:v>117897</c:v>
                </c:pt>
                <c:pt idx="28">
                  <c:v>116478</c:v>
                </c:pt>
                <c:pt idx="29">
                  <c:v>113745</c:v>
                </c:pt>
                <c:pt idx="30">
                  <c:v>112588</c:v>
                </c:pt>
                <c:pt idx="31">
                  <c:v>108893</c:v>
                </c:pt>
                <c:pt idx="32">
                  <c:v>105797</c:v>
                </c:pt>
                <c:pt idx="33">
                  <c:v>102665</c:v>
                </c:pt>
                <c:pt idx="34">
                  <c:v>99674</c:v>
                </c:pt>
                <c:pt idx="35">
                  <c:v>98616</c:v>
                </c:pt>
                <c:pt idx="36">
                  <c:v>95867</c:v>
                </c:pt>
                <c:pt idx="37">
                  <c:v>94985</c:v>
                </c:pt>
                <c:pt idx="38">
                  <c:v>94474</c:v>
                </c:pt>
                <c:pt idx="39">
                  <c:v>91682</c:v>
                </c:pt>
                <c:pt idx="40">
                  <c:v>91550</c:v>
                </c:pt>
                <c:pt idx="41">
                  <c:v>90482</c:v>
                </c:pt>
                <c:pt idx="42">
                  <c:v>90468</c:v>
                </c:pt>
                <c:pt idx="43">
                  <c:v>88664</c:v>
                </c:pt>
                <c:pt idx="44">
                  <c:v>85160</c:v>
                </c:pt>
                <c:pt idx="45">
                  <c:v>84773</c:v>
                </c:pt>
                <c:pt idx="46">
                  <c:v>82708</c:v>
                </c:pt>
                <c:pt idx="47">
                  <c:v>78822</c:v>
                </c:pt>
                <c:pt idx="48">
                  <c:v>76780</c:v>
                </c:pt>
                <c:pt idx="49">
                  <c:v>73745</c:v>
                </c:pt>
                <c:pt idx="50">
                  <c:v>72811</c:v>
                </c:pt>
                <c:pt idx="51">
                  <c:v>71781</c:v>
                </c:pt>
                <c:pt idx="52">
                  <c:v>71645</c:v>
                </c:pt>
                <c:pt idx="53">
                  <c:v>68589</c:v>
                </c:pt>
                <c:pt idx="54">
                  <c:v>68321</c:v>
                </c:pt>
                <c:pt idx="55">
                  <c:v>68006</c:v>
                </c:pt>
                <c:pt idx="56">
                  <c:v>67856</c:v>
                </c:pt>
                <c:pt idx="57">
                  <c:v>66804</c:v>
                </c:pt>
                <c:pt idx="58">
                  <c:v>65994</c:v>
                </c:pt>
                <c:pt idx="59">
                  <c:v>65544</c:v>
                </c:pt>
                <c:pt idx="60">
                  <c:v>64844</c:v>
                </c:pt>
                <c:pt idx="61">
                  <c:v>63857</c:v>
                </c:pt>
                <c:pt idx="62">
                  <c:v>63381</c:v>
                </c:pt>
                <c:pt idx="63">
                  <c:v>61691</c:v>
                </c:pt>
                <c:pt idx="64">
                  <c:v>61363</c:v>
                </c:pt>
                <c:pt idx="65">
                  <c:v>59755</c:v>
                </c:pt>
                <c:pt idx="66">
                  <c:v>55158</c:v>
                </c:pt>
                <c:pt idx="67">
                  <c:v>55088</c:v>
                </c:pt>
                <c:pt idx="68">
                  <c:v>54248</c:v>
                </c:pt>
                <c:pt idx="69">
                  <c:v>54038</c:v>
                </c:pt>
                <c:pt idx="70">
                  <c:v>53118</c:v>
                </c:pt>
                <c:pt idx="71">
                  <c:v>52822</c:v>
                </c:pt>
                <c:pt idx="72">
                  <c:v>52410</c:v>
                </c:pt>
                <c:pt idx="73">
                  <c:v>51739</c:v>
                </c:pt>
                <c:pt idx="74">
                  <c:v>51540</c:v>
                </c:pt>
                <c:pt idx="75">
                  <c:v>50862</c:v>
                </c:pt>
                <c:pt idx="76">
                  <c:v>48052</c:v>
                </c:pt>
                <c:pt idx="77">
                  <c:v>47785</c:v>
                </c:pt>
                <c:pt idx="78">
                  <c:v>47141</c:v>
                </c:pt>
                <c:pt idx="79">
                  <c:v>45214</c:v>
                </c:pt>
                <c:pt idx="80">
                  <c:v>44693</c:v>
                </c:pt>
                <c:pt idx="81">
                  <c:v>44627</c:v>
                </c:pt>
                <c:pt idx="82">
                  <c:v>43951</c:v>
                </c:pt>
                <c:pt idx="83">
                  <c:v>43362</c:v>
                </c:pt>
                <c:pt idx="84">
                  <c:v>43330</c:v>
                </c:pt>
                <c:pt idx="85">
                  <c:v>43073</c:v>
                </c:pt>
                <c:pt idx="86">
                  <c:v>42864</c:v>
                </c:pt>
                <c:pt idx="87">
                  <c:v>42461</c:v>
                </c:pt>
                <c:pt idx="88">
                  <c:v>42258</c:v>
                </c:pt>
                <c:pt idx="89">
                  <c:v>42047</c:v>
                </c:pt>
                <c:pt idx="90">
                  <c:v>41847</c:v>
                </c:pt>
                <c:pt idx="91">
                  <c:v>41290</c:v>
                </c:pt>
                <c:pt idx="92">
                  <c:v>41147</c:v>
                </c:pt>
                <c:pt idx="93">
                  <c:v>40922</c:v>
                </c:pt>
                <c:pt idx="94">
                  <c:v>39956</c:v>
                </c:pt>
                <c:pt idx="95">
                  <c:v>39400</c:v>
                </c:pt>
                <c:pt idx="96">
                  <c:v>39326</c:v>
                </c:pt>
                <c:pt idx="97">
                  <c:v>39321</c:v>
                </c:pt>
                <c:pt idx="98">
                  <c:v>39121</c:v>
                </c:pt>
                <c:pt idx="99">
                  <c:v>38227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1A-46A3-8A51-71285D80EB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1567832"/>
        <c:axId val="481564696"/>
      </c:lineChart>
      <c:catAx>
        <c:axId val="481567832"/>
        <c:scaling>
          <c:orientation val="minMax"/>
        </c:scaling>
        <c:delete val="1"/>
        <c:axPos val="b"/>
        <c:majorTickMark val="none"/>
        <c:minorTickMark val="none"/>
        <c:tickLblPos val="nextTo"/>
        <c:crossAx val="481564696"/>
        <c:crosses val="autoZero"/>
        <c:auto val="1"/>
        <c:lblAlgn val="ctr"/>
        <c:lblOffset val="100"/>
        <c:noMultiLvlLbl val="0"/>
      </c:catAx>
      <c:valAx>
        <c:axId val="481564696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1567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Arial Unicode MS" panose="020B0604020202020204" pitchFamily="34" charset="-128"/>
              </a:rPr>
              <a:t>Top</a:t>
            </a:r>
            <a:r>
              <a:rPr lang="en-US" baseline="0" dirty="0">
                <a:latin typeface="Arial Unicode MS" panose="020B0604020202020204" pitchFamily="34" charset="-128"/>
              </a:rPr>
              <a:t> 100 Word Usage from 3M Tweets</a:t>
            </a:r>
            <a:endParaRPr lang="en-US" dirty="0">
              <a:latin typeface="Arial Unicode MS" panose="020B0604020202020204" pitchFamily="34" charset="-128"/>
            </a:endParaRPr>
          </a:p>
        </c:rich>
      </c:tx>
      <c:overlay val="1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'Twitter_Lexicon(t1grams)'!$C$1</c:f>
              <c:strCache>
                <c:ptCount val="1"/>
                <c:pt idx="0">
                  <c:v>freqc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val>
            <c:numRef>
              <c:f>'Twitter_Lexicon(t1grams)'!$C$2:$C$101</c:f>
              <c:numCache>
                <c:formatCode>#,##0</c:formatCode>
                <c:ptCount val="100"/>
                <c:pt idx="0">
                  <c:v>833389</c:v>
                </c:pt>
                <c:pt idx="1">
                  <c:v>775401</c:v>
                </c:pt>
                <c:pt idx="2">
                  <c:v>647319</c:v>
                </c:pt>
                <c:pt idx="3">
                  <c:v>598258</c:v>
                </c:pt>
                <c:pt idx="4">
                  <c:v>553918</c:v>
                </c:pt>
                <c:pt idx="5">
                  <c:v>513428</c:v>
                </c:pt>
                <c:pt idx="6">
                  <c:v>355281</c:v>
                </c:pt>
                <c:pt idx="7">
                  <c:v>326127</c:v>
                </c:pt>
                <c:pt idx="8">
                  <c:v>291574</c:v>
                </c:pt>
                <c:pt idx="9">
                  <c:v>288630</c:v>
                </c:pt>
                <c:pt idx="10">
                  <c:v>283898</c:v>
                </c:pt>
                <c:pt idx="11">
                  <c:v>260236</c:v>
                </c:pt>
                <c:pt idx="12">
                  <c:v>256208</c:v>
                </c:pt>
                <c:pt idx="13">
                  <c:v>224443</c:v>
                </c:pt>
                <c:pt idx="14">
                  <c:v>208352</c:v>
                </c:pt>
                <c:pt idx="15">
                  <c:v>184942</c:v>
                </c:pt>
                <c:pt idx="16">
                  <c:v>172278</c:v>
                </c:pt>
                <c:pt idx="17">
                  <c:v>164978</c:v>
                </c:pt>
                <c:pt idx="18">
                  <c:v>161463</c:v>
                </c:pt>
                <c:pt idx="19">
                  <c:v>155037</c:v>
                </c:pt>
                <c:pt idx="20">
                  <c:v>150378</c:v>
                </c:pt>
                <c:pt idx="21">
                  <c:v>147041</c:v>
                </c:pt>
                <c:pt idx="22">
                  <c:v>139756</c:v>
                </c:pt>
                <c:pt idx="23">
                  <c:v>134321</c:v>
                </c:pt>
                <c:pt idx="24">
                  <c:v>131796</c:v>
                </c:pt>
                <c:pt idx="25">
                  <c:v>128607</c:v>
                </c:pt>
                <c:pt idx="26">
                  <c:v>119199</c:v>
                </c:pt>
                <c:pt idx="27">
                  <c:v>117897</c:v>
                </c:pt>
                <c:pt idx="28">
                  <c:v>116478</c:v>
                </c:pt>
                <c:pt idx="29">
                  <c:v>113745</c:v>
                </c:pt>
                <c:pt idx="30">
                  <c:v>112588</c:v>
                </c:pt>
                <c:pt idx="31">
                  <c:v>108893</c:v>
                </c:pt>
                <c:pt idx="32">
                  <c:v>105797</c:v>
                </c:pt>
                <c:pt idx="33">
                  <c:v>102665</c:v>
                </c:pt>
                <c:pt idx="34">
                  <c:v>99674</c:v>
                </c:pt>
                <c:pt idx="35">
                  <c:v>98616</c:v>
                </c:pt>
                <c:pt idx="36">
                  <c:v>95867</c:v>
                </c:pt>
                <c:pt idx="37">
                  <c:v>94985</c:v>
                </c:pt>
                <c:pt idx="38">
                  <c:v>94474</c:v>
                </c:pt>
                <c:pt idx="39">
                  <c:v>91682</c:v>
                </c:pt>
                <c:pt idx="40">
                  <c:v>91550</c:v>
                </c:pt>
                <c:pt idx="41">
                  <c:v>90482</c:v>
                </c:pt>
                <c:pt idx="42">
                  <c:v>90468</c:v>
                </c:pt>
                <c:pt idx="43">
                  <c:v>88664</c:v>
                </c:pt>
                <c:pt idx="44">
                  <c:v>85160</c:v>
                </c:pt>
                <c:pt idx="45">
                  <c:v>84773</c:v>
                </c:pt>
                <c:pt idx="46">
                  <c:v>82708</c:v>
                </c:pt>
                <c:pt idx="47">
                  <c:v>78822</c:v>
                </c:pt>
                <c:pt idx="48">
                  <c:v>76780</c:v>
                </c:pt>
                <c:pt idx="49">
                  <c:v>73745</c:v>
                </c:pt>
                <c:pt idx="50">
                  <c:v>72811</c:v>
                </c:pt>
                <c:pt idx="51">
                  <c:v>71781</c:v>
                </c:pt>
                <c:pt idx="52">
                  <c:v>71645</c:v>
                </c:pt>
                <c:pt idx="53">
                  <c:v>68589</c:v>
                </c:pt>
                <c:pt idx="54">
                  <c:v>68321</c:v>
                </c:pt>
                <c:pt idx="55">
                  <c:v>68006</c:v>
                </c:pt>
                <c:pt idx="56">
                  <c:v>67856</c:v>
                </c:pt>
                <c:pt idx="57">
                  <c:v>66804</c:v>
                </c:pt>
                <c:pt idx="58">
                  <c:v>65994</c:v>
                </c:pt>
                <c:pt idx="59">
                  <c:v>65544</c:v>
                </c:pt>
                <c:pt idx="60">
                  <c:v>64844</c:v>
                </c:pt>
                <c:pt idx="61">
                  <c:v>63857</c:v>
                </c:pt>
                <c:pt idx="62">
                  <c:v>63381</c:v>
                </c:pt>
                <c:pt idx="63">
                  <c:v>61691</c:v>
                </c:pt>
                <c:pt idx="64">
                  <c:v>61363</c:v>
                </c:pt>
                <c:pt idx="65">
                  <c:v>59755</c:v>
                </c:pt>
                <c:pt idx="66">
                  <c:v>55158</c:v>
                </c:pt>
                <c:pt idx="67">
                  <c:v>55088</c:v>
                </c:pt>
                <c:pt idx="68">
                  <c:v>54248</c:v>
                </c:pt>
                <c:pt idx="69">
                  <c:v>54038</c:v>
                </c:pt>
                <c:pt idx="70">
                  <c:v>53118</c:v>
                </c:pt>
                <c:pt idx="71">
                  <c:v>52822</c:v>
                </c:pt>
                <c:pt idx="72">
                  <c:v>52410</c:v>
                </c:pt>
                <c:pt idx="73">
                  <c:v>51739</c:v>
                </c:pt>
                <c:pt idx="74">
                  <c:v>51540</c:v>
                </c:pt>
                <c:pt idx="75">
                  <c:v>50862</c:v>
                </c:pt>
                <c:pt idx="76">
                  <c:v>48052</c:v>
                </c:pt>
                <c:pt idx="77">
                  <c:v>47785</c:v>
                </c:pt>
                <c:pt idx="78">
                  <c:v>47141</c:v>
                </c:pt>
                <c:pt idx="79">
                  <c:v>45214</c:v>
                </c:pt>
                <c:pt idx="80">
                  <c:v>44693</c:v>
                </c:pt>
                <c:pt idx="81">
                  <c:v>44627</c:v>
                </c:pt>
                <c:pt idx="82">
                  <c:v>43951</c:v>
                </c:pt>
                <c:pt idx="83">
                  <c:v>43362</c:v>
                </c:pt>
                <c:pt idx="84">
                  <c:v>43330</c:v>
                </c:pt>
                <c:pt idx="85">
                  <c:v>43073</c:v>
                </c:pt>
                <c:pt idx="86">
                  <c:v>42864</c:v>
                </c:pt>
                <c:pt idx="87">
                  <c:v>42461</c:v>
                </c:pt>
                <c:pt idx="88">
                  <c:v>42258</c:v>
                </c:pt>
                <c:pt idx="89">
                  <c:v>42047</c:v>
                </c:pt>
                <c:pt idx="90">
                  <c:v>41847</c:v>
                </c:pt>
                <c:pt idx="91">
                  <c:v>41290</c:v>
                </c:pt>
                <c:pt idx="92">
                  <c:v>41147</c:v>
                </c:pt>
                <c:pt idx="93">
                  <c:v>40922</c:v>
                </c:pt>
                <c:pt idx="94">
                  <c:v>39956</c:v>
                </c:pt>
                <c:pt idx="95">
                  <c:v>39400</c:v>
                </c:pt>
                <c:pt idx="96">
                  <c:v>39326</c:v>
                </c:pt>
                <c:pt idx="97">
                  <c:v>39321</c:v>
                </c:pt>
                <c:pt idx="98">
                  <c:v>39121</c:v>
                </c:pt>
                <c:pt idx="99">
                  <c:v>38227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D0E-469A-A3F0-922BA88135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16038472"/>
        <c:axId val="373583648"/>
      </c:lineChart>
      <c:catAx>
        <c:axId val="316038472"/>
        <c:scaling>
          <c:orientation val="minMax"/>
        </c:scaling>
        <c:delete val="1"/>
        <c:axPos val="b"/>
        <c:majorTickMark val="none"/>
        <c:minorTickMark val="none"/>
        <c:tickLblPos val="nextTo"/>
        <c:crossAx val="373583648"/>
        <c:crosses val="autoZero"/>
        <c:auto val="1"/>
        <c:lblAlgn val="ctr"/>
        <c:lblOffset val="100"/>
        <c:noMultiLvlLbl val="0"/>
      </c:catAx>
      <c:valAx>
        <c:axId val="373583648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6038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5/24/24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5/24/24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5/24/24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5/24/24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5/24/24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5/24/24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5/24/24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5/24/24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5/24/24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5/24/24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5/24/24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5/24/24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5/24/24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CAEBDC-A022-42FC-8B92-BDD83F961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5/24/24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B78173-5947-4F35-9667-F563D71FF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Zipf’s</a:t>
            </a:r>
            <a:r>
              <a:rPr lang="en-US" sz="2800" dirty="0"/>
              <a:t> Law: Our words  are less diverse than we think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F5FA2-CF1A-47D7-B82C-0D8B23383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54EE3-E584-49DB-B6FA-3742E0783A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669879-E20F-4F8F-887C-86829D6B822E}"/>
              </a:ext>
            </a:extLst>
          </p:cNvPr>
          <p:cNvSpPr/>
          <p:nvPr/>
        </p:nvSpPr>
        <p:spPr>
          <a:xfrm>
            <a:off x="284195" y="1231003"/>
            <a:ext cx="8651575" cy="312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Two very different contexts, channel, &amp; messengers yet very similar pattern.</a:t>
            </a:r>
          </a:p>
        </p:txBody>
      </p:sp>
      <p:pic>
        <p:nvPicPr>
          <p:cNvPr id="7" name="Picture 2" descr="Image result for zipf's law">
            <a:extLst>
              <a:ext uri="{FF2B5EF4-FFF2-40B4-BE49-F238E27FC236}">
                <a16:creationId xmlns:a16="http://schemas.microsoft.com/office/drawing/2014/main" id="{E79F8C42-DDEC-484B-9AF4-5697CCAD2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95" y="2525118"/>
            <a:ext cx="3664603" cy="220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811B83C-CEDF-4FD4-9014-3F1FE1E7AC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2602742"/>
              </p:ext>
            </p:extLst>
          </p:nvPr>
        </p:nvGraphicFramePr>
        <p:xfrm>
          <a:off x="4454925" y="2460266"/>
          <a:ext cx="3838049" cy="2251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333D30C-20D1-44FC-B08B-ACA17FBC705D}"/>
              </a:ext>
            </a:extLst>
          </p:cNvPr>
          <p:cNvSpPr/>
          <p:nvPr/>
        </p:nvSpPr>
        <p:spPr>
          <a:xfrm>
            <a:off x="240631" y="5769227"/>
            <a:ext cx="8651575" cy="312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Many words in natural language but also a steep decline in actual usage.  Follows a predictable pattern.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E9E044-88EA-4891-BC52-8A22579B3907}"/>
              </a:ext>
            </a:extLst>
          </p:cNvPr>
          <p:cNvSpPr txBox="1"/>
          <p:nvPr/>
        </p:nvSpPr>
        <p:spPr>
          <a:xfrm>
            <a:off x="5137092" y="2730571"/>
            <a:ext cx="3738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D62A7E-9FED-4444-8007-078F1E19985D}"/>
              </a:ext>
            </a:extLst>
          </p:cNvPr>
          <p:cNvSpPr txBox="1"/>
          <p:nvPr/>
        </p:nvSpPr>
        <p:spPr>
          <a:xfrm>
            <a:off x="5137034" y="2915060"/>
            <a:ext cx="2215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I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B2EF42-197C-462F-9F58-71C81541CC81}"/>
              </a:ext>
            </a:extLst>
          </p:cNvPr>
          <p:cNvCxnSpPr>
            <a:cxnSpLocks/>
          </p:cNvCxnSpPr>
          <p:nvPr/>
        </p:nvCxnSpPr>
        <p:spPr>
          <a:xfrm flipH="1" flipV="1">
            <a:off x="5028174" y="2753126"/>
            <a:ext cx="194967" cy="10425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2B26CB-3806-457E-BA53-BC43FB88B337}"/>
              </a:ext>
            </a:extLst>
          </p:cNvPr>
          <p:cNvCxnSpPr>
            <a:cxnSpLocks/>
          </p:cNvCxnSpPr>
          <p:nvPr/>
        </p:nvCxnSpPr>
        <p:spPr>
          <a:xfrm flipH="1" flipV="1">
            <a:off x="5050985" y="2796722"/>
            <a:ext cx="172157" cy="24760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757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5/24/24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between Polarity &amp; Emotion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26" name="Picture 2" descr="Image result for trap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72" y="2287368"/>
            <a:ext cx="3581290" cy="265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035973" y="2682920"/>
            <a:ext cx="43828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Surprise is an emotion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Some emotions can be positive &amp; negative</a:t>
            </a:r>
          </a:p>
          <a:p>
            <a:pPr lvl="1"/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4243388" y="2268917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Polarity isn’t an emotion</a:t>
            </a:r>
            <a:endParaRPr lang="en-US" sz="24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2543" y="5863407"/>
            <a:ext cx="836167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Surprise!  You won the lottery!!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A16838-6667-D947-A7BD-E0F5E9F609C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9E23AE-BBA5-FA45-9A89-C560D11F3D5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578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5/24/24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between Polarity &amp; Emotion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26" name="Picture 2" descr="Image result for trap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72" y="2287368"/>
            <a:ext cx="3581290" cy="265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243388" y="2268917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Polarity isn’t an emotion</a:t>
            </a:r>
            <a:endParaRPr lang="en-US" sz="24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2543" y="5863407"/>
            <a:ext cx="836167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Surprise!  You were hit by a bus!!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35973" y="2739027"/>
            <a:ext cx="43828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Surprise is an emotion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Some emotions can be positive &amp; negative</a:t>
            </a:r>
          </a:p>
          <a:p>
            <a:pPr lvl="1"/>
            <a:endParaRPr lang="en-US" sz="24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84AB3F-0B5E-ED46-9BC5-62A3F05ADF7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862B9D-A925-354E-A806-FECC88B1D83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875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 reality sentiment is more complex.</a:t>
            </a:r>
          </a:p>
        </p:txBody>
      </p:sp>
      <p:sp>
        <p:nvSpPr>
          <p:cNvPr id="8" name="Rectangle 7"/>
          <p:cNvSpPr/>
          <p:nvPr/>
        </p:nvSpPr>
        <p:spPr>
          <a:xfrm>
            <a:off x="2494581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90" y="2712600"/>
            <a:ext cx="3657600" cy="270888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494581" y="163830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 </a:t>
            </a:r>
            <a:r>
              <a:rPr lang="en-US" sz="2400" b="1" u="sng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</a:t>
            </a:r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Emoji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C09DC8F7-4C2F-4DF4-B74B-D5AF89C934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59B9E9-23FB-2748-B942-B94B1B8E2C4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56EDF84-BFC3-B649-B3FA-ECA4073F894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325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 reality sentiment is more complex.</a:t>
            </a:r>
          </a:p>
        </p:txBody>
      </p:sp>
      <p:sp>
        <p:nvSpPr>
          <p:cNvPr id="8" name="Rectangle 7"/>
          <p:cNvSpPr/>
          <p:nvPr/>
        </p:nvSpPr>
        <p:spPr>
          <a:xfrm>
            <a:off x="2494581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94581" y="163830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 </a:t>
            </a:r>
            <a:r>
              <a:rPr lang="en-US" sz="2400" b="1" u="sng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</a:t>
            </a:r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Emoji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C09DC8F7-4C2F-4DF4-B74B-D5AF89C934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59B9E9-23FB-2748-B942-B94B1B8E2C4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56EDF84-BFC3-B649-B3FA-ECA4073F894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2CD0C31-9B26-2146-889E-3A0977A17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802" y="1842324"/>
            <a:ext cx="4343400" cy="440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32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Kanjoya’s</a:t>
            </a:r>
            <a:r>
              <a:rPr lang="en-US" sz="3600" dirty="0"/>
              <a:t> Experience Corpus</a:t>
            </a:r>
          </a:p>
        </p:txBody>
      </p:sp>
      <p:pic>
        <p:nvPicPr>
          <p:cNvPr id="9" name="Picture 8" descr="Screen Shot 2015-05-21 at 12.45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96" y="1507782"/>
            <a:ext cx="5859087" cy="436433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5909F2-D8C5-458B-AF6B-010B6E2BCD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2409A81-19AE-6740-A9AE-D4A8772973B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A2A3757-634F-B24E-AE16-D18969FA3DB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67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A55FDB-CE5C-4DAE-A97C-E7623027B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5/24/24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F7F8D8-C08A-42D7-A870-28EB4193C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exercise we will examine song lyrics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A2EFB-45AB-4E96-83FB-3E493482E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321A06-9471-48C7-B813-FF43E5D3F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42" y="1264820"/>
            <a:ext cx="6315075" cy="3943350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5ACD4867-B514-4387-A3CE-02F2E79388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38615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5/24/24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3421" y="365126"/>
            <a:ext cx="8341929" cy="591477"/>
          </a:xfrm>
        </p:spPr>
        <p:txBody>
          <a:bodyPr/>
          <a:lstStyle/>
          <a:p>
            <a:r>
              <a:rPr lang="en-US" dirty="0"/>
              <a:t>But we will adjust the data format for joins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C4D17DA-10C0-4D66-98BE-6ADB82890F25}"/>
              </a:ext>
            </a:extLst>
          </p:cNvPr>
          <p:cNvGraphicFramePr>
            <a:graphicFrameLocks noGrp="1"/>
          </p:cNvGraphicFramePr>
          <p:nvPr/>
        </p:nvGraphicFramePr>
        <p:xfrm>
          <a:off x="79101" y="1744418"/>
          <a:ext cx="3513457" cy="22250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01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4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50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000" kern="1200" dirty="0">
                        <a:solidFill>
                          <a:schemeClr val="dk1"/>
                        </a:solidFill>
                        <a:latin typeface="Arial Unicode MS" panose="020B0604020202020204" pitchFamily="34" charset="-128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Term_n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Tweet_n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954BE713-5D5B-4EF8-BA05-3C4EC246EE00}"/>
              </a:ext>
            </a:extLst>
          </p:cNvPr>
          <p:cNvSpPr/>
          <p:nvPr/>
        </p:nvSpPr>
        <p:spPr>
          <a:xfrm>
            <a:off x="79101" y="1364187"/>
            <a:ext cx="3513457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Document Term Matrix</a:t>
            </a:r>
          </a:p>
        </p:txBody>
      </p:sp>
      <p:sp>
        <p:nvSpPr>
          <p:cNvPr id="8" name="Isosceles Triangle 7"/>
          <p:cNvSpPr/>
          <p:nvPr/>
        </p:nvSpPr>
        <p:spPr>
          <a:xfrm rot="5400000">
            <a:off x="3011446" y="2589202"/>
            <a:ext cx="2175642" cy="63062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C4D17DA-10C0-4D66-98BE-6ADB82890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503943"/>
              </p:ext>
            </p:extLst>
          </p:nvPr>
        </p:nvGraphicFramePr>
        <p:xfrm>
          <a:off x="4511009" y="1439618"/>
          <a:ext cx="2565654" cy="29667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056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9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Document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count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rial Unicode MS" panose="020B0604020202020204" pitchFamily="34" charset="-128"/>
                        </a:rPr>
                        <a:t>Term_n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rial Unicode MS" panose="020B0604020202020204" pitchFamily="34" charset="-128"/>
                        </a:rPr>
                        <a:t>Tweet_n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954BE713-5D5B-4EF8-BA05-3C4EC246EE00}"/>
              </a:ext>
            </a:extLst>
          </p:cNvPr>
          <p:cNvSpPr/>
          <p:nvPr/>
        </p:nvSpPr>
        <p:spPr>
          <a:xfrm>
            <a:off x="4524904" y="1059386"/>
            <a:ext cx="2535994" cy="378931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Tidy Form (Triplet, Dense Data)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6EF84-F1F6-F948-8659-57F0BFFC89D1}"/>
              </a:ext>
            </a:extLst>
          </p:cNvPr>
          <p:cNvSpPr/>
          <p:nvPr/>
        </p:nvSpPr>
        <p:spPr>
          <a:xfrm>
            <a:off x="4492487" y="4495800"/>
            <a:ext cx="2584174" cy="46382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Dense Data: Efficient in Memory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AA67D7-E38A-6849-BC6C-4CD1F49B903E}"/>
              </a:ext>
            </a:extLst>
          </p:cNvPr>
          <p:cNvSpPr/>
          <p:nvPr/>
        </p:nvSpPr>
        <p:spPr>
          <a:xfrm>
            <a:off x="63351" y="4495800"/>
            <a:ext cx="3544956" cy="46382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Sparse Data: Memory used to hold 0s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B4977AF-ADC0-0F4C-9540-C131432F0AF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6A1119-87AD-A942-966E-5D8B890BE47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83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5/24/24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41383" y="365126"/>
            <a:ext cx="8522200" cy="591477"/>
          </a:xfrm>
        </p:spPr>
        <p:txBody>
          <a:bodyPr/>
          <a:lstStyle/>
          <a:p>
            <a:r>
              <a:rPr lang="en-US" sz="2800" dirty="0"/>
              <a:t>And tidy programming uses the pipe operator…%&gt;%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098" name="Picture 2" descr="Image result for this is not a pipe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828" y="1567411"/>
            <a:ext cx="4488832" cy="448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75CC4F-E3E5-2C4F-9EF9-4C1A692E411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2F44094-04EC-A942-BAFB-7B1F866FE34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940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5/24/24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 uses %&gt;% to forward objects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40A206-84F1-4CFE-A274-27868154639E}"/>
              </a:ext>
            </a:extLst>
          </p:cNvPr>
          <p:cNvSpPr/>
          <p:nvPr/>
        </p:nvSpPr>
        <p:spPr>
          <a:xfrm>
            <a:off x="93786" y="1486900"/>
            <a:ext cx="8732162" cy="60694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 the “</a:t>
            </a:r>
            <a:r>
              <a:rPr lang="en-US" sz="1600" dirty="0" err="1"/>
              <a:t>tidyverse</a:t>
            </a:r>
            <a:r>
              <a:rPr lang="en-US" sz="1600" dirty="0"/>
              <a:t>” code is structured so it is more easily read using the %&gt;%.   The data format is a </a:t>
            </a:r>
            <a:r>
              <a:rPr lang="en-US" sz="1600" dirty="0" err="1"/>
              <a:t>tibble</a:t>
            </a:r>
            <a:r>
              <a:rPr lang="en-US" sz="1600" dirty="0"/>
              <a:t> usually not a data frame.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9FFFAF3-C96C-462B-B199-570A86DECD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6" y="2373204"/>
            <a:ext cx="857927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D0FEC3-CC7F-4699-A9B3-61C9844AF549}"/>
              </a:ext>
            </a:extLst>
          </p:cNvPr>
          <p:cNvSpPr txBox="1"/>
          <p:nvPr/>
        </p:nvSpPr>
        <p:spPr>
          <a:xfrm>
            <a:off x="93786" y="4287177"/>
            <a:ext cx="8732162" cy="40409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This reads as “Using the </a:t>
            </a:r>
            <a:r>
              <a:rPr lang="en-US" sz="1400" dirty="0" err="1"/>
              <a:t>mtcars</a:t>
            </a:r>
            <a:r>
              <a:rPr lang="en-US" sz="1400" dirty="0"/>
              <a:t> object </a:t>
            </a:r>
            <a:r>
              <a:rPr lang="en-US" sz="1400" i="1" dirty="0"/>
              <a:t>then</a:t>
            </a:r>
            <a:r>
              <a:rPr lang="en-US" sz="1400" dirty="0"/>
              <a:t> group by the </a:t>
            </a:r>
            <a:r>
              <a:rPr lang="en-US" sz="1400" dirty="0" err="1"/>
              <a:t>cyl</a:t>
            </a:r>
            <a:r>
              <a:rPr lang="en-US" sz="1400" dirty="0"/>
              <a:t> vector </a:t>
            </a:r>
            <a:r>
              <a:rPr lang="en-US" sz="1400" i="1" dirty="0"/>
              <a:t>then</a:t>
            </a:r>
            <a:r>
              <a:rPr lang="en-US" sz="1400" dirty="0"/>
              <a:t> mutate a new variable called rank.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CF8A6302-CAB8-124A-955D-B4D0F625D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6" y="2784021"/>
            <a:ext cx="2877711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group_by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07D57D57-56CA-7F4C-84C6-D92D128A2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6" y="3210227"/>
            <a:ext cx="6445995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group_by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%&gt;% mutate(rank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min_rank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(desc(mpg)))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BAC59A9-F984-CB46-92E7-894ED247618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BF6A31-01F7-434F-A98A-1D421D75C4A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62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644D0D-C60C-46E2-871D-DCA338220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5/24/24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D223A4-35DD-40A2-B3D1-E3367BD98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92" y="365126"/>
            <a:ext cx="8316058" cy="591477"/>
          </a:xfrm>
        </p:spPr>
        <p:txBody>
          <a:bodyPr/>
          <a:lstStyle/>
          <a:p>
            <a:r>
              <a:rPr lang="en-US" dirty="0"/>
              <a:t>Tidy can seem complicated but not impossible.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3368D-75F6-4D13-8997-FC3F917E4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C73059-F476-45F0-B504-D60AD0F87643}"/>
              </a:ext>
            </a:extLst>
          </p:cNvPr>
          <p:cNvSpPr/>
          <p:nvPr/>
        </p:nvSpPr>
        <p:spPr>
          <a:xfrm>
            <a:off x="479105" y="4486727"/>
            <a:ext cx="3696958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all.sentiment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all.tidy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%&gt;%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</a:t>
            </a:r>
            <a:r>
              <a:rPr lang="en-US" sz="1600" u="sng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inner_join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nrc.lexicon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%&gt;%  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count(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tweet,sentiment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%&gt;%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spread(tweet, n, fill = 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10DD0B-33D8-4C8D-A840-908EF79D276F}"/>
              </a:ext>
            </a:extLst>
          </p:cNvPr>
          <p:cNvSpPr txBox="1"/>
          <p:nvPr/>
        </p:nvSpPr>
        <p:spPr>
          <a:xfrm>
            <a:off x="4425640" y="1505792"/>
            <a:ext cx="3364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Forwards an object so the code is easy to understand &amp; concise.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D1E614-E5A0-4976-A922-39D0CCEB472C}"/>
              </a:ext>
            </a:extLst>
          </p:cNvPr>
          <p:cNvGrpSpPr/>
          <p:nvPr/>
        </p:nvGrpSpPr>
        <p:grpSpPr>
          <a:xfrm>
            <a:off x="1073466" y="1125414"/>
            <a:ext cx="1803699" cy="1065581"/>
            <a:chOff x="1073466" y="914400"/>
            <a:chExt cx="1803699" cy="106558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F8D37B-9C5B-4339-845C-B43F17889106}"/>
                </a:ext>
              </a:extLst>
            </p:cNvPr>
            <p:cNvSpPr/>
            <p:nvPr/>
          </p:nvSpPr>
          <p:spPr>
            <a:xfrm>
              <a:off x="1149128" y="1333650"/>
              <a:ext cx="1720215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 defTabSz="457200"/>
              <a:r>
                <a:rPr lang="en-US" sz="3600" kern="1200" dirty="0">
                  <a:solidFill>
                    <a:prstClr val="black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%&gt;%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40CA88-04CE-4868-B38D-157A5E346B60}"/>
                </a:ext>
              </a:extLst>
            </p:cNvPr>
            <p:cNvSpPr txBox="1"/>
            <p:nvPr/>
          </p:nvSpPr>
          <p:spPr>
            <a:xfrm>
              <a:off x="1073466" y="914400"/>
              <a:ext cx="18036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The pipe operator</a:t>
              </a: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A0F96C-7C39-4931-BE9D-E3A7EDB06FEF}"/>
              </a:ext>
            </a:extLst>
          </p:cNvPr>
          <p:cNvCxnSpPr/>
          <p:nvPr/>
        </p:nvCxnSpPr>
        <p:spPr>
          <a:xfrm>
            <a:off x="1920240" y="3036044"/>
            <a:ext cx="530352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BD77FD-884E-41B8-9DDB-2990E7786254}"/>
              </a:ext>
            </a:extLst>
          </p:cNvPr>
          <p:cNvGrpSpPr/>
          <p:nvPr/>
        </p:nvGrpSpPr>
        <p:grpSpPr>
          <a:xfrm>
            <a:off x="5144231" y="4876800"/>
            <a:ext cx="1467580" cy="976313"/>
            <a:chOff x="6515101" y="2824163"/>
            <a:chExt cx="1123950" cy="747712"/>
          </a:xfrm>
        </p:grpSpPr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09C72037-1D2C-433E-A839-1634A7FAAB7D}"/>
                </a:ext>
              </a:extLst>
            </p:cNvPr>
            <p:cNvSpPr/>
            <p:nvPr/>
          </p:nvSpPr>
          <p:spPr>
            <a:xfrm>
              <a:off x="6896101" y="2880653"/>
              <a:ext cx="361950" cy="634732"/>
            </a:xfrm>
            <a:custGeom>
              <a:avLst/>
              <a:gdLst>
                <a:gd name="connsiteX0" fmla="*/ 176588 w 361950"/>
                <a:gd name="connsiteY0" fmla="*/ 0 h 634732"/>
                <a:gd name="connsiteX1" fmla="*/ 198170 w 361950"/>
                <a:gd name="connsiteY1" fmla="*/ 11714 h 634732"/>
                <a:gd name="connsiteX2" fmla="*/ 361950 w 361950"/>
                <a:gd name="connsiteY2" fmla="*/ 319747 h 634732"/>
                <a:gd name="connsiteX3" fmla="*/ 198170 w 361950"/>
                <a:gd name="connsiteY3" fmla="*/ 627780 h 634732"/>
                <a:gd name="connsiteX4" fmla="*/ 185362 w 361950"/>
                <a:gd name="connsiteY4" fmla="*/ 634732 h 634732"/>
                <a:gd name="connsiteX5" fmla="*/ 163780 w 361950"/>
                <a:gd name="connsiteY5" fmla="*/ 623018 h 634732"/>
                <a:gd name="connsiteX6" fmla="*/ 0 w 361950"/>
                <a:gd name="connsiteY6" fmla="*/ 314985 h 634732"/>
                <a:gd name="connsiteX7" fmla="*/ 163780 w 361950"/>
                <a:gd name="connsiteY7" fmla="*/ 6952 h 634732"/>
                <a:gd name="connsiteX8" fmla="*/ 176588 w 361950"/>
                <a:gd name="connsiteY8" fmla="*/ 0 h 6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634732">
                  <a:moveTo>
                    <a:pt x="176588" y="0"/>
                  </a:moveTo>
                  <a:lnTo>
                    <a:pt x="198170" y="11714"/>
                  </a:lnTo>
                  <a:cubicBezTo>
                    <a:pt x="296983" y="78471"/>
                    <a:pt x="361950" y="191522"/>
                    <a:pt x="361950" y="319747"/>
                  </a:cubicBezTo>
                  <a:cubicBezTo>
                    <a:pt x="361950" y="447972"/>
                    <a:pt x="296983" y="561023"/>
                    <a:pt x="198170" y="627780"/>
                  </a:cubicBezTo>
                  <a:lnTo>
                    <a:pt x="185362" y="634732"/>
                  </a:lnTo>
                  <a:lnTo>
                    <a:pt x="163780" y="623018"/>
                  </a:lnTo>
                  <a:cubicBezTo>
                    <a:pt x="64967" y="556261"/>
                    <a:pt x="0" y="443210"/>
                    <a:pt x="0" y="314985"/>
                  </a:cubicBezTo>
                  <a:cubicBezTo>
                    <a:pt x="0" y="186760"/>
                    <a:pt x="64967" y="73709"/>
                    <a:pt x="163780" y="6952"/>
                  </a:cubicBezTo>
                  <a:lnTo>
                    <a:pt x="176588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B26589AD-8E45-4BC9-99F5-7130148FBE31}"/>
                </a:ext>
              </a:extLst>
            </p:cNvPr>
            <p:cNvSpPr/>
            <p:nvPr/>
          </p:nvSpPr>
          <p:spPr>
            <a:xfrm>
              <a:off x="7072689" y="2824163"/>
              <a:ext cx="566362" cy="742950"/>
            </a:xfrm>
            <a:custGeom>
              <a:avLst/>
              <a:gdLst>
                <a:gd name="connsiteX0" fmla="*/ 194887 w 566362"/>
                <a:gd name="connsiteY0" fmla="*/ 0 h 742950"/>
                <a:gd name="connsiteX1" fmla="*/ 566362 w 566362"/>
                <a:gd name="connsiteY1" fmla="*/ 371475 h 742950"/>
                <a:gd name="connsiteX2" fmla="*/ 194887 w 566362"/>
                <a:gd name="connsiteY2" fmla="*/ 742950 h 742950"/>
                <a:gd name="connsiteX3" fmla="*/ 50292 w 566362"/>
                <a:gd name="connsiteY3" fmla="*/ 713758 h 742950"/>
                <a:gd name="connsiteX4" fmla="*/ 8774 w 566362"/>
                <a:gd name="connsiteY4" fmla="*/ 691222 h 742950"/>
                <a:gd name="connsiteX5" fmla="*/ 21582 w 566362"/>
                <a:gd name="connsiteY5" fmla="*/ 684270 h 742950"/>
                <a:gd name="connsiteX6" fmla="*/ 185362 w 566362"/>
                <a:gd name="connsiteY6" fmla="*/ 376237 h 742950"/>
                <a:gd name="connsiteX7" fmla="*/ 21582 w 566362"/>
                <a:gd name="connsiteY7" fmla="*/ 68204 h 742950"/>
                <a:gd name="connsiteX8" fmla="*/ 0 w 566362"/>
                <a:gd name="connsiteY8" fmla="*/ 56490 h 742950"/>
                <a:gd name="connsiteX9" fmla="*/ 50292 w 566362"/>
                <a:gd name="connsiteY9" fmla="*/ 29192 h 742950"/>
                <a:gd name="connsiteX10" fmla="*/ 194887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194887" y="0"/>
                  </a:moveTo>
                  <a:cubicBezTo>
                    <a:pt x="400047" y="0"/>
                    <a:pt x="566362" y="166315"/>
                    <a:pt x="566362" y="371475"/>
                  </a:cubicBezTo>
                  <a:cubicBezTo>
                    <a:pt x="566362" y="576635"/>
                    <a:pt x="400047" y="742950"/>
                    <a:pt x="194887" y="742950"/>
                  </a:cubicBezTo>
                  <a:cubicBezTo>
                    <a:pt x="143597" y="742950"/>
                    <a:pt x="94735" y="732555"/>
                    <a:pt x="50292" y="713758"/>
                  </a:cubicBezTo>
                  <a:lnTo>
                    <a:pt x="8774" y="691222"/>
                  </a:lnTo>
                  <a:lnTo>
                    <a:pt x="21582" y="684270"/>
                  </a:lnTo>
                  <a:cubicBezTo>
                    <a:pt x="120395" y="617513"/>
                    <a:pt x="185362" y="504462"/>
                    <a:pt x="185362" y="376237"/>
                  </a:cubicBezTo>
                  <a:cubicBezTo>
                    <a:pt x="185362" y="248012"/>
                    <a:pt x="120395" y="134961"/>
                    <a:pt x="21582" y="68204"/>
                  </a:cubicBezTo>
                  <a:lnTo>
                    <a:pt x="0" y="56490"/>
                  </a:lnTo>
                  <a:lnTo>
                    <a:pt x="50292" y="29192"/>
                  </a:lnTo>
                  <a:cubicBezTo>
                    <a:pt x="94735" y="10395"/>
                    <a:pt x="143597" y="0"/>
                    <a:pt x="194887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F5539E4B-6AEB-4978-B485-8F3BBCC4AFD3}"/>
                </a:ext>
              </a:extLst>
            </p:cNvPr>
            <p:cNvSpPr/>
            <p:nvPr/>
          </p:nvSpPr>
          <p:spPr>
            <a:xfrm>
              <a:off x="6515101" y="2828925"/>
              <a:ext cx="566362" cy="742950"/>
            </a:xfrm>
            <a:custGeom>
              <a:avLst/>
              <a:gdLst>
                <a:gd name="connsiteX0" fmla="*/ 371475 w 566362"/>
                <a:gd name="connsiteY0" fmla="*/ 0 h 742950"/>
                <a:gd name="connsiteX1" fmla="*/ 516070 w 566362"/>
                <a:gd name="connsiteY1" fmla="*/ 29192 h 742950"/>
                <a:gd name="connsiteX2" fmla="*/ 557588 w 566362"/>
                <a:gd name="connsiteY2" fmla="*/ 51728 h 742950"/>
                <a:gd name="connsiteX3" fmla="*/ 544780 w 566362"/>
                <a:gd name="connsiteY3" fmla="*/ 58680 h 742950"/>
                <a:gd name="connsiteX4" fmla="*/ 381000 w 566362"/>
                <a:gd name="connsiteY4" fmla="*/ 366713 h 742950"/>
                <a:gd name="connsiteX5" fmla="*/ 544780 w 566362"/>
                <a:gd name="connsiteY5" fmla="*/ 674746 h 742950"/>
                <a:gd name="connsiteX6" fmla="*/ 566362 w 566362"/>
                <a:gd name="connsiteY6" fmla="*/ 686460 h 742950"/>
                <a:gd name="connsiteX7" fmla="*/ 516070 w 566362"/>
                <a:gd name="connsiteY7" fmla="*/ 713758 h 742950"/>
                <a:gd name="connsiteX8" fmla="*/ 371475 w 566362"/>
                <a:gd name="connsiteY8" fmla="*/ 742950 h 742950"/>
                <a:gd name="connsiteX9" fmla="*/ 0 w 566362"/>
                <a:gd name="connsiteY9" fmla="*/ 371475 h 742950"/>
                <a:gd name="connsiteX10" fmla="*/ 371475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371475" y="0"/>
                  </a:moveTo>
                  <a:cubicBezTo>
                    <a:pt x="422765" y="0"/>
                    <a:pt x="471627" y="10395"/>
                    <a:pt x="516070" y="29192"/>
                  </a:cubicBezTo>
                  <a:lnTo>
                    <a:pt x="557588" y="51728"/>
                  </a:lnTo>
                  <a:lnTo>
                    <a:pt x="544780" y="58680"/>
                  </a:lnTo>
                  <a:cubicBezTo>
                    <a:pt x="445967" y="125437"/>
                    <a:pt x="381000" y="238488"/>
                    <a:pt x="381000" y="366713"/>
                  </a:cubicBezTo>
                  <a:cubicBezTo>
                    <a:pt x="381000" y="494938"/>
                    <a:pt x="445967" y="607989"/>
                    <a:pt x="544780" y="674746"/>
                  </a:cubicBezTo>
                  <a:lnTo>
                    <a:pt x="566362" y="686460"/>
                  </a:lnTo>
                  <a:lnTo>
                    <a:pt x="516070" y="713758"/>
                  </a:lnTo>
                  <a:cubicBezTo>
                    <a:pt x="471627" y="732555"/>
                    <a:pt x="422765" y="742950"/>
                    <a:pt x="371475" y="742950"/>
                  </a:cubicBezTo>
                  <a:cubicBezTo>
                    <a:pt x="166315" y="742950"/>
                    <a:pt x="0" y="576635"/>
                    <a:pt x="0" y="371475"/>
                  </a:cubicBezTo>
                  <a:cubicBezTo>
                    <a:pt x="0" y="166315"/>
                    <a:pt x="166315" y="0"/>
                    <a:pt x="371475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8FF7FC7-4798-4302-B168-8AC6B76F07FE}"/>
              </a:ext>
            </a:extLst>
          </p:cNvPr>
          <p:cNvSpPr/>
          <p:nvPr/>
        </p:nvSpPr>
        <p:spPr>
          <a:xfrm>
            <a:off x="7481997" y="5061154"/>
            <a:ext cx="1338828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 defTabSz="457200"/>
            <a:r>
              <a:rPr lang="en-US" sz="18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inner_join</a:t>
            </a:r>
            <a:r>
              <a:rPr lang="en-US" sz="18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4888E1-ED60-4A19-A199-9F95694F7409}"/>
              </a:ext>
            </a:extLst>
          </p:cNvPr>
          <p:cNvSpPr txBox="1"/>
          <p:nvPr/>
        </p:nvSpPr>
        <p:spPr>
          <a:xfrm rot="19379462">
            <a:off x="4671364" y="4839820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Song text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17764-2885-44A3-B581-4ACF181B5058}"/>
              </a:ext>
            </a:extLst>
          </p:cNvPr>
          <p:cNvSpPr txBox="1"/>
          <p:nvPr/>
        </p:nvSpPr>
        <p:spPr>
          <a:xfrm rot="2816421">
            <a:off x="6162538" y="4664530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Sentiment </a:t>
            </a:r>
          </a:p>
          <a:p>
            <a:pPr algn="ctr"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words</a:t>
            </a:r>
          </a:p>
        </p:txBody>
      </p:sp>
      <p:sp>
        <p:nvSpPr>
          <p:cNvPr id="28" name="Footer Placeholder 5">
            <a:extLst>
              <a:ext uri="{FF2B5EF4-FFF2-40B4-BE49-F238E27FC236}">
                <a16:creationId xmlns:a16="http://schemas.microsoft.com/office/drawing/2014/main" id="{B33C3270-31B8-4616-8412-B103AD58E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657305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 Sentiment Polarity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456147" y="1383450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1381446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Zipf’s Law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5855246"/>
              </p:ext>
            </p:extLst>
          </p:nvPr>
        </p:nvGraphicFramePr>
        <p:xfrm>
          <a:off x="528302" y="2941058"/>
          <a:ext cx="3931919" cy="2194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/>
          <p:cNvSpPr/>
          <p:nvPr/>
        </p:nvSpPr>
        <p:spPr>
          <a:xfrm>
            <a:off x="526956" y="1961910"/>
            <a:ext cx="3943350" cy="8229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 words in natural language but there is steep decline in everyday usage.  Follows a predictable pattern.  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DCE6A0AE-0791-453A-99C2-21632D0711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597131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65DCE0-2F75-428E-8B52-D349D7F4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5/24/24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3CF5A1-BED0-4907-B2BD-D33AF9389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08" y="365126"/>
            <a:ext cx="8409842" cy="591477"/>
          </a:xfrm>
        </p:spPr>
        <p:txBody>
          <a:bodyPr/>
          <a:lstStyle/>
          <a:p>
            <a:r>
              <a:rPr lang="en-US" dirty="0"/>
              <a:t>Starting with a DTM, its straightforward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8B99A-E370-4A9F-9765-3CE868FE9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CC522-3057-4819-AD48-ED01C1758783}"/>
              </a:ext>
            </a:extLst>
          </p:cNvPr>
          <p:cNvSpPr/>
          <p:nvPr/>
        </p:nvSpPr>
        <p:spPr>
          <a:xfrm>
            <a:off x="105508" y="1456029"/>
            <a:ext cx="4991931" cy="36009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cleanTibbles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&lt;- list()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for(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in 1:length(all)){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x &lt;-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VCorpus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VectorSource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(all[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])) #declare as a corpus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x &lt;-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cleanCorpus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(x,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customStopwords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 #clean each corpus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x &lt;-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DocumentTermMatrix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(x) #make a DTM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x &lt;- tidy(x) #change orientation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x$document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documentTopics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cleanTibbles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documentTopics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]]] &lt;- x #put it into the list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 Get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lexicon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 "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afinn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nrc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loughran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get_sentiments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(lexicon = c("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"))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 Perform the join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bingSent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inner_join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allText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by=c('term'='word'))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BF376E-724E-4A47-B167-F5A4169AAA55}"/>
              </a:ext>
            </a:extLst>
          </p:cNvPr>
          <p:cNvSpPr txBox="1"/>
          <p:nvPr/>
        </p:nvSpPr>
        <p:spPr>
          <a:xfrm>
            <a:off x="5789626" y="2105748"/>
            <a:ext cx="2916556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DTM is from the “tm” library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26A99F2-048A-4E21-A24D-F22B5D02BFA9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718560" y="2290414"/>
            <a:ext cx="2071066" cy="6881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5F7F4F-E745-4348-9ED2-5C0BEBBD6AFF}"/>
              </a:ext>
            </a:extLst>
          </p:cNvPr>
          <p:cNvCxnSpPr>
            <a:cxnSpLocks/>
          </p:cNvCxnSpPr>
          <p:nvPr/>
        </p:nvCxnSpPr>
        <p:spPr>
          <a:xfrm>
            <a:off x="3109426" y="2557961"/>
            <a:ext cx="2486855" cy="17304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A299686-BF25-416D-B48C-AAE63F126E0B}"/>
              </a:ext>
            </a:extLst>
          </p:cNvPr>
          <p:cNvSpPr txBox="1"/>
          <p:nvPr/>
        </p:nvSpPr>
        <p:spPr>
          <a:xfrm>
            <a:off x="5596281" y="2535068"/>
            <a:ext cx="3336702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Easy way to make it into a </a:t>
            </a:r>
            <a:r>
              <a:rPr lang="en-US" dirty="0" err="1">
                <a:solidFill>
                  <a:schemeClr val="bg1"/>
                </a:solidFill>
              </a:rPr>
              <a:t>tibble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2B41F8A-7E4B-4C03-9A34-7FA8AB00BC9B}"/>
              </a:ext>
            </a:extLst>
          </p:cNvPr>
          <p:cNvGrpSpPr/>
          <p:nvPr/>
        </p:nvGrpSpPr>
        <p:grpSpPr>
          <a:xfrm>
            <a:off x="6439716" y="4344537"/>
            <a:ext cx="1467580" cy="976313"/>
            <a:chOff x="6515101" y="2824163"/>
            <a:chExt cx="1123950" cy="747712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2CFA4C18-8660-464F-AD38-19CE8922E600}"/>
                </a:ext>
              </a:extLst>
            </p:cNvPr>
            <p:cNvSpPr/>
            <p:nvPr/>
          </p:nvSpPr>
          <p:spPr>
            <a:xfrm>
              <a:off x="6896101" y="2880653"/>
              <a:ext cx="361950" cy="634732"/>
            </a:xfrm>
            <a:custGeom>
              <a:avLst/>
              <a:gdLst>
                <a:gd name="connsiteX0" fmla="*/ 176588 w 361950"/>
                <a:gd name="connsiteY0" fmla="*/ 0 h 634732"/>
                <a:gd name="connsiteX1" fmla="*/ 198170 w 361950"/>
                <a:gd name="connsiteY1" fmla="*/ 11714 h 634732"/>
                <a:gd name="connsiteX2" fmla="*/ 361950 w 361950"/>
                <a:gd name="connsiteY2" fmla="*/ 319747 h 634732"/>
                <a:gd name="connsiteX3" fmla="*/ 198170 w 361950"/>
                <a:gd name="connsiteY3" fmla="*/ 627780 h 634732"/>
                <a:gd name="connsiteX4" fmla="*/ 185362 w 361950"/>
                <a:gd name="connsiteY4" fmla="*/ 634732 h 634732"/>
                <a:gd name="connsiteX5" fmla="*/ 163780 w 361950"/>
                <a:gd name="connsiteY5" fmla="*/ 623018 h 634732"/>
                <a:gd name="connsiteX6" fmla="*/ 0 w 361950"/>
                <a:gd name="connsiteY6" fmla="*/ 314985 h 634732"/>
                <a:gd name="connsiteX7" fmla="*/ 163780 w 361950"/>
                <a:gd name="connsiteY7" fmla="*/ 6952 h 634732"/>
                <a:gd name="connsiteX8" fmla="*/ 176588 w 361950"/>
                <a:gd name="connsiteY8" fmla="*/ 0 h 6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634732">
                  <a:moveTo>
                    <a:pt x="176588" y="0"/>
                  </a:moveTo>
                  <a:lnTo>
                    <a:pt x="198170" y="11714"/>
                  </a:lnTo>
                  <a:cubicBezTo>
                    <a:pt x="296983" y="78471"/>
                    <a:pt x="361950" y="191522"/>
                    <a:pt x="361950" y="319747"/>
                  </a:cubicBezTo>
                  <a:cubicBezTo>
                    <a:pt x="361950" y="447972"/>
                    <a:pt x="296983" y="561023"/>
                    <a:pt x="198170" y="627780"/>
                  </a:cubicBezTo>
                  <a:lnTo>
                    <a:pt x="185362" y="634732"/>
                  </a:lnTo>
                  <a:lnTo>
                    <a:pt x="163780" y="623018"/>
                  </a:lnTo>
                  <a:cubicBezTo>
                    <a:pt x="64967" y="556261"/>
                    <a:pt x="0" y="443210"/>
                    <a:pt x="0" y="314985"/>
                  </a:cubicBezTo>
                  <a:cubicBezTo>
                    <a:pt x="0" y="186760"/>
                    <a:pt x="64967" y="73709"/>
                    <a:pt x="163780" y="6952"/>
                  </a:cubicBezTo>
                  <a:lnTo>
                    <a:pt x="176588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2F1579F-CC28-4A58-AEAF-35DFA149FD98}"/>
                </a:ext>
              </a:extLst>
            </p:cNvPr>
            <p:cNvSpPr/>
            <p:nvPr/>
          </p:nvSpPr>
          <p:spPr>
            <a:xfrm>
              <a:off x="7072689" y="2824163"/>
              <a:ext cx="566362" cy="742950"/>
            </a:xfrm>
            <a:custGeom>
              <a:avLst/>
              <a:gdLst>
                <a:gd name="connsiteX0" fmla="*/ 194887 w 566362"/>
                <a:gd name="connsiteY0" fmla="*/ 0 h 742950"/>
                <a:gd name="connsiteX1" fmla="*/ 566362 w 566362"/>
                <a:gd name="connsiteY1" fmla="*/ 371475 h 742950"/>
                <a:gd name="connsiteX2" fmla="*/ 194887 w 566362"/>
                <a:gd name="connsiteY2" fmla="*/ 742950 h 742950"/>
                <a:gd name="connsiteX3" fmla="*/ 50292 w 566362"/>
                <a:gd name="connsiteY3" fmla="*/ 713758 h 742950"/>
                <a:gd name="connsiteX4" fmla="*/ 8774 w 566362"/>
                <a:gd name="connsiteY4" fmla="*/ 691222 h 742950"/>
                <a:gd name="connsiteX5" fmla="*/ 21582 w 566362"/>
                <a:gd name="connsiteY5" fmla="*/ 684270 h 742950"/>
                <a:gd name="connsiteX6" fmla="*/ 185362 w 566362"/>
                <a:gd name="connsiteY6" fmla="*/ 376237 h 742950"/>
                <a:gd name="connsiteX7" fmla="*/ 21582 w 566362"/>
                <a:gd name="connsiteY7" fmla="*/ 68204 h 742950"/>
                <a:gd name="connsiteX8" fmla="*/ 0 w 566362"/>
                <a:gd name="connsiteY8" fmla="*/ 56490 h 742950"/>
                <a:gd name="connsiteX9" fmla="*/ 50292 w 566362"/>
                <a:gd name="connsiteY9" fmla="*/ 29192 h 742950"/>
                <a:gd name="connsiteX10" fmla="*/ 194887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194887" y="0"/>
                  </a:moveTo>
                  <a:cubicBezTo>
                    <a:pt x="400047" y="0"/>
                    <a:pt x="566362" y="166315"/>
                    <a:pt x="566362" y="371475"/>
                  </a:cubicBezTo>
                  <a:cubicBezTo>
                    <a:pt x="566362" y="576635"/>
                    <a:pt x="400047" y="742950"/>
                    <a:pt x="194887" y="742950"/>
                  </a:cubicBezTo>
                  <a:cubicBezTo>
                    <a:pt x="143597" y="742950"/>
                    <a:pt x="94735" y="732555"/>
                    <a:pt x="50292" y="713758"/>
                  </a:cubicBezTo>
                  <a:lnTo>
                    <a:pt x="8774" y="691222"/>
                  </a:lnTo>
                  <a:lnTo>
                    <a:pt x="21582" y="684270"/>
                  </a:lnTo>
                  <a:cubicBezTo>
                    <a:pt x="120395" y="617513"/>
                    <a:pt x="185362" y="504462"/>
                    <a:pt x="185362" y="376237"/>
                  </a:cubicBezTo>
                  <a:cubicBezTo>
                    <a:pt x="185362" y="248012"/>
                    <a:pt x="120395" y="134961"/>
                    <a:pt x="21582" y="68204"/>
                  </a:cubicBezTo>
                  <a:lnTo>
                    <a:pt x="0" y="56490"/>
                  </a:lnTo>
                  <a:lnTo>
                    <a:pt x="50292" y="29192"/>
                  </a:lnTo>
                  <a:cubicBezTo>
                    <a:pt x="94735" y="10395"/>
                    <a:pt x="143597" y="0"/>
                    <a:pt x="194887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5628F0D-5870-462D-890F-EF60181BBF3A}"/>
                </a:ext>
              </a:extLst>
            </p:cNvPr>
            <p:cNvSpPr/>
            <p:nvPr/>
          </p:nvSpPr>
          <p:spPr>
            <a:xfrm>
              <a:off x="6515101" y="2828925"/>
              <a:ext cx="566362" cy="742950"/>
            </a:xfrm>
            <a:custGeom>
              <a:avLst/>
              <a:gdLst>
                <a:gd name="connsiteX0" fmla="*/ 371475 w 566362"/>
                <a:gd name="connsiteY0" fmla="*/ 0 h 742950"/>
                <a:gd name="connsiteX1" fmla="*/ 516070 w 566362"/>
                <a:gd name="connsiteY1" fmla="*/ 29192 h 742950"/>
                <a:gd name="connsiteX2" fmla="*/ 557588 w 566362"/>
                <a:gd name="connsiteY2" fmla="*/ 51728 h 742950"/>
                <a:gd name="connsiteX3" fmla="*/ 544780 w 566362"/>
                <a:gd name="connsiteY3" fmla="*/ 58680 h 742950"/>
                <a:gd name="connsiteX4" fmla="*/ 381000 w 566362"/>
                <a:gd name="connsiteY4" fmla="*/ 366713 h 742950"/>
                <a:gd name="connsiteX5" fmla="*/ 544780 w 566362"/>
                <a:gd name="connsiteY5" fmla="*/ 674746 h 742950"/>
                <a:gd name="connsiteX6" fmla="*/ 566362 w 566362"/>
                <a:gd name="connsiteY6" fmla="*/ 686460 h 742950"/>
                <a:gd name="connsiteX7" fmla="*/ 516070 w 566362"/>
                <a:gd name="connsiteY7" fmla="*/ 713758 h 742950"/>
                <a:gd name="connsiteX8" fmla="*/ 371475 w 566362"/>
                <a:gd name="connsiteY8" fmla="*/ 742950 h 742950"/>
                <a:gd name="connsiteX9" fmla="*/ 0 w 566362"/>
                <a:gd name="connsiteY9" fmla="*/ 371475 h 742950"/>
                <a:gd name="connsiteX10" fmla="*/ 371475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371475" y="0"/>
                  </a:moveTo>
                  <a:cubicBezTo>
                    <a:pt x="422765" y="0"/>
                    <a:pt x="471627" y="10395"/>
                    <a:pt x="516070" y="29192"/>
                  </a:cubicBezTo>
                  <a:lnTo>
                    <a:pt x="557588" y="51728"/>
                  </a:lnTo>
                  <a:lnTo>
                    <a:pt x="544780" y="58680"/>
                  </a:lnTo>
                  <a:cubicBezTo>
                    <a:pt x="445967" y="125437"/>
                    <a:pt x="381000" y="238488"/>
                    <a:pt x="381000" y="366713"/>
                  </a:cubicBezTo>
                  <a:cubicBezTo>
                    <a:pt x="381000" y="494938"/>
                    <a:pt x="445967" y="607989"/>
                    <a:pt x="544780" y="674746"/>
                  </a:cubicBezTo>
                  <a:lnTo>
                    <a:pt x="566362" y="686460"/>
                  </a:lnTo>
                  <a:lnTo>
                    <a:pt x="516070" y="713758"/>
                  </a:lnTo>
                  <a:cubicBezTo>
                    <a:pt x="471627" y="732555"/>
                    <a:pt x="422765" y="742950"/>
                    <a:pt x="371475" y="742950"/>
                  </a:cubicBezTo>
                  <a:cubicBezTo>
                    <a:pt x="166315" y="742950"/>
                    <a:pt x="0" y="576635"/>
                    <a:pt x="0" y="371475"/>
                  </a:cubicBezTo>
                  <a:cubicBezTo>
                    <a:pt x="0" y="166315"/>
                    <a:pt x="166315" y="0"/>
                    <a:pt x="371475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5303150-860F-4368-9DE0-D6479C4B4CA4}"/>
              </a:ext>
            </a:extLst>
          </p:cNvPr>
          <p:cNvSpPr txBox="1"/>
          <p:nvPr/>
        </p:nvSpPr>
        <p:spPr>
          <a:xfrm>
            <a:off x="5553585" y="4678805"/>
            <a:ext cx="1359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Weeknd</a:t>
            </a:r>
            <a:r>
              <a:rPr lang="en-US" dirty="0"/>
              <a:t> Lyrics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74C6D7-F68B-4746-B2D0-9C7C6D559323}"/>
              </a:ext>
            </a:extLst>
          </p:cNvPr>
          <p:cNvSpPr txBox="1"/>
          <p:nvPr/>
        </p:nvSpPr>
        <p:spPr>
          <a:xfrm>
            <a:off x="7548432" y="4678805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Bing Lexicon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5D6D106-9382-46D2-B76A-358735CBB6A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926080" y="4505413"/>
            <a:ext cx="2627505" cy="32728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8AE002FA-DFB4-48C8-9F86-38B07EE341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731358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FC69CA-ACEF-4D3F-8CBB-11F613962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5/24/24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A93A46-03A4-4EB5-AB9A-515759747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TidyText</a:t>
            </a:r>
            <a:r>
              <a:rPr lang="en-US" dirty="0"/>
              <a:t> has other sentiment lexicons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B00B5-B099-4E9D-BE2D-7F50BAFA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5C78BA1-6CF6-4F89-ACAE-3A2D7BBFD467}"/>
              </a:ext>
            </a:extLst>
          </p:cNvPr>
          <p:cNvGrpSpPr/>
          <p:nvPr/>
        </p:nvGrpSpPr>
        <p:grpSpPr>
          <a:xfrm>
            <a:off x="2969283" y="5024471"/>
            <a:ext cx="3901138" cy="976313"/>
            <a:chOff x="5131557" y="4344537"/>
            <a:chExt cx="3901138" cy="97631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9BA0851-91DF-4B36-ABFE-69DA4593A722}"/>
                </a:ext>
              </a:extLst>
            </p:cNvPr>
            <p:cNvGrpSpPr/>
            <p:nvPr/>
          </p:nvGrpSpPr>
          <p:grpSpPr>
            <a:xfrm>
              <a:off x="6017688" y="4344537"/>
              <a:ext cx="1467580" cy="976313"/>
              <a:chOff x="6515101" y="2824163"/>
              <a:chExt cx="1123950" cy="747712"/>
            </a:xfrm>
          </p:grpSpPr>
          <p:sp>
            <p:nvSpPr>
              <p:cNvPr id="10" name="Freeform 11">
                <a:extLst>
                  <a:ext uri="{FF2B5EF4-FFF2-40B4-BE49-F238E27FC236}">
                    <a16:creationId xmlns:a16="http://schemas.microsoft.com/office/drawing/2014/main" id="{6C0C6020-3AB8-40C4-818C-39D79ADABBBD}"/>
                  </a:ext>
                </a:extLst>
              </p:cNvPr>
              <p:cNvSpPr/>
              <p:nvPr/>
            </p:nvSpPr>
            <p:spPr>
              <a:xfrm>
                <a:off x="6896101" y="2880653"/>
                <a:ext cx="361950" cy="634732"/>
              </a:xfrm>
              <a:custGeom>
                <a:avLst/>
                <a:gdLst>
                  <a:gd name="connsiteX0" fmla="*/ 176588 w 361950"/>
                  <a:gd name="connsiteY0" fmla="*/ 0 h 634732"/>
                  <a:gd name="connsiteX1" fmla="*/ 198170 w 361950"/>
                  <a:gd name="connsiteY1" fmla="*/ 11714 h 634732"/>
                  <a:gd name="connsiteX2" fmla="*/ 361950 w 361950"/>
                  <a:gd name="connsiteY2" fmla="*/ 319747 h 634732"/>
                  <a:gd name="connsiteX3" fmla="*/ 198170 w 361950"/>
                  <a:gd name="connsiteY3" fmla="*/ 627780 h 634732"/>
                  <a:gd name="connsiteX4" fmla="*/ 185362 w 361950"/>
                  <a:gd name="connsiteY4" fmla="*/ 634732 h 634732"/>
                  <a:gd name="connsiteX5" fmla="*/ 163780 w 361950"/>
                  <a:gd name="connsiteY5" fmla="*/ 623018 h 634732"/>
                  <a:gd name="connsiteX6" fmla="*/ 0 w 361950"/>
                  <a:gd name="connsiteY6" fmla="*/ 314985 h 634732"/>
                  <a:gd name="connsiteX7" fmla="*/ 163780 w 361950"/>
                  <a:gd name="connsiteY7" fmla="*/ 6952 h 634732"/>
                  <a:gd name="connsiteX8" fmla="*/ 176588 w 361950"/>
                  <a:gd name="connsiteY8" fmla="*/ 0 h 63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1950" h="634732">
                    <a:moveTo>
                      <a:pt x="176588" y="0"/>
                    </a:moveTo>
                    <a:lnTo>
                      <a:pt x="198170" y="11714"/>
                    </a:lnTo>
                    <a:cubicBezTo>
                      <a:pt x="296983" y="78471"/>
                      <a:pt x="361950" y="191522"/>
                      <a:pt x="361950" y="319747"/>
                    </a:cubicBezTo>
                    <a:cubicBezTo>
                      <a:pt x="361950" y="447972"/>
                      <a:pt x="296983" y="561023"/>
                      <a:pt x="198170" y="627780"/>
                    </a:cubicBezTo>
                    <a:lnTo>
                      <a:pt x="185362" y="634732"/>
                    </a:lnTo>
                    <a:lnTo>
                      <a:pt x="163780" y="623018"/>
                    </a:lnTo>
                    <a:cubicBezTo>
                      <a:pt x="64967" y="556261"/>
                      <a:pt x="0" y="443210"/>
                      <a:pt x="0" y="314985"/>
                    </a:cubicBezTo>
                    <a:cubicBezTo>
                      <a:pt x="0" y="186760"/>
                      <a:pt x="64967" y="73709"/>
                      <a:pt x="163780" y="6952"/>
                    </a:cubicBezTo>
                    <a:lnTo>
                      <a:pt x="176588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67C0577F-0FED-4620-8102-7AD9E20DB1BA}"/>
                  </a:ext>
                </a:extLst>
              </p:cNvPr>
              <p:cNvSpPr/>
              <p:nvPr/>
            </p:nvSpPr>
            <p:spPr>
              <a:xfrm>
                <a:off x="7072689" y="2824163"/>
                <a:ext cx="566362" cy="742950"/>
              </a:xfrm>
              <a:custGeom>
                <a:avLst/>
                <a:gdLst>
                  <a:gd name="connsiteX0" fmla="*/ 194887 w 566362"/>
                  <a:gd name="connsiteY0" fmla="*/ 0 h 742950"/>
                  <a:gd name="connsiteX1" fmla="*/ 566362 w 566362"/>
                  <a:gd name="connsiteY1" fmla="*/ 371475 h 742950"/>
                  <a:gd name="connsiteX2" fmla="*/ 194887 w 566362"/>
                  <a:gd name="connsiteY2" fmla="*/ 742950 h 742950"/>
                  <a:gd name="connsiteX3" fmla="*/ 50292 w 566362"/>
                  <a:gd name="connsiteY3" fmla="*/ 713758 h 742950"/>
                  <a:gd name="connsiteX4" fmla="*/ 8774 w 566362"/>
                  <a:gd name="connsiteY4" fmla="*/ 691222 h 742950"/>
                  <a:gd name="connsiteX5" fmla="*/ 21582 w 566362"/>
                  <a:gd name="connsiteY5" fmla="*/ 684270 h 742950"/>
                  <a:gd name="connsiteX6" fmla="*/ 185362 w 566362"/>
                  <a:gd name="connsiteY6" fmla="*/ 376237 h 742950"/>
                  <a:gd name="connsiteX7" fmla="*/ 21582 w 566362"/>
                  <a:gd name="connsiteY7" fmla="*/ 68204 h 742950"/>
                  <a:gd name="connsiteX8" fmla="*/ 0 w 566362"/>
                  <a:gd name="connsiteY8" fmla="*/ 56490 h 742950"/>
                  <a:gd name="connsiteX9" fmla="*/ 50292 w 566362"/>
                  <a:gd name="connsiteY9" fmla="*/ 29192 h 742950"/>
                  <a:gd name="connsiteX10" fmla="*/ 194887 w 566362"/>
                  <a:gd name="connsiteY10" fmla="*/ 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6362" h="742950">
                    <a:moveTo>
                      <a:pt x="194887" y="0"/>
                    </a:moveTo>
                    <a:cubicBezTo>
                      <a:pt x="400047" y="0"/>
                      <a:pt x="566362" y="166315"/>
                      <a:pt x="566362" y="371475"/>
                    </a:cubicBezTo>
                    <a:cubicBezTo>
                      <a:pt x="566362" y="576635"/>
                      <a:pt x="400047" y="742950"/>
                      <a:pt x="194887" y="742950"/>
                    </a:cubicBezTo>
                    <a:cubicBezTo>
                      <a:pt x="143597" y="742950"/>
                      <a:pt x="94735" y="732555"/>
                      <a:pt x="50292" y="713758"/>
                    </a:cubicBezTo>
                    <a:lnTo>
                      <a:pt x="8774" y="691222"/>
                    </a:lnTo>
                    <a:lnTo>
                      <a:pt x="21582" y="684270"/>
                    </a:lnTo>
                    <a:cubicBezTo>
                      <a:pt x="120395" y="617513"/>
                      <a:pt x="185362" y="504462"/>
                      <a:pt x="185362" y="376237"/>
                    </a:cubicBezTo>
                    <a:cubicBezTo>
                      <a:pt x="185362" y="248012"/>
                      <a:pt x="120395" y="134961"/>
                      <a:pt x="21582" y="68204"/>
                    </a:cubicBezTo>
                    <a:lnTo>
                      <a:pt x="0" y="56490"/>
                    </a:lnTo>
                    <a:lnTo>
                      <a:pt x="50292" y="29192"/>
                    </a:lnTo>
                    <a:cubicBezTo>
                      <a:pt x="94735" y="10395"/>
                      <a:pt x="143597" y="0"/>
                      <a:pt x="194887" y="0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  <p:sp>
            <p:nvSpPr>
              <p:cNvPr id="12" name="Freeform 13">
                <a:extLst>
                  <a:ext uri="{FF2B5EF4-FFF2-40B4-BE49-F238E27FC236}">
                    <a16:creationId xmlns:a16="http://schemas.microsoft.com/office/drawing/2014/main" id="{B99335B1-1D8F-4B32-A9C5-87588BA5D409}"/>
                  </a:ext>
                </a:extLst>
              </p:cNvPr>
              <p:cNvSpPr/>
              <p:nvPr/>
            </p:nvSpPr>
            <p:spPr>
              <a:xfrm>
                <a:off x="6515101" y="2828925"/>
                <a:ext cx="566362" cy="742950"/>
              </a:xfrm>
              <a:custGeom>
                <a:avLst/>
                <a:gdLst>
                  <a:gd name="connsiteX0" fmla="*/ 371475 w 566362"/>
                  <a:gd name="connsiteY0" fmla="*/ 0 h 742950"/>
                  <a:gd name="connsiteX1" fmla="*/ 516070 w 566362"/>
                  <a:gd name="connsiteY1" fmla="*/ 29192 h 742950"/>
                  <a:gd name="connsiteX2" fmla="*/ 557588 w 566362"/>
                  <a:gd name="connsiteY2" fmla="*/ 51728 h 742950"/>
                  <a:gd name="connsiteX3" fmla="*/ 544780 w 566362"/>
                  <a:gd name="connsiteY3" fmla="*/ 58680 h 742950"/>
                  <a:gd name="connsiteX4" fmla="*/ 381000 w 566362"/>
                  <a:gd name="connsiteY4" fmla="*/ 366713 h 742950"/>
                  <a:gd name="connsiteX5" fmla="*/ 544780 w 566362"/>
                  <a:gd name="connsiteY5" fmla="*/ 674746 h 742950"/>
                  <a:gd name="connsiteX6" fmla="*/ 566362 w 566362"/>
                  <a:gd name="connsiteY6" fmla="*/ 686460 h 742950"/>
                  <a:gd name="connsiteX7" fmla="*/ 516070 w 566362"/>
                  <a:gd name="connsiteY7" fmla="*/ 713758 h 742950"/>
                  <a:gd name="connsiteX8" fmla="*/ 371475 w 566362"/>
                  <a:gd name="connsiteY8" fmla="*/ 742950 h 742950"/>
                  <a:gd name="connsiteX9" fmla="*/ 0 w 566362"/>
                  <a:gd name="connsiteY9" fmla="*/ 371475 h 742950"/>
                  <a:gd name="connsiteX10" fmla="*/ 371475 w 566362"/>
                  <a:gd name="connsiteY10" fmla="*/ 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6362" h="742950">
                    <a:moveTo>
                      <a:pt x="371475" y="0"/>
                    </a:moveTo>
                    <a:cubicBezTo>
                      <a:pt x="422765" y="0"/>
                      <a:pt x="471627" y="10395"/>
                      <a:pt x="516070" y="29192"/>
                    </a:cubicBezTo>
                    <a:lnTo>
                      <a:pt x="557588" y="51728"/>
                    </a:lnTo>
                    <a:lnTo>
                      <a:pt x="544780" y="58680"/>
                    </a:lnTo>
                    <a:cubicBezTo>
                      <a:pt x="445967" y="125437"/>
                      <a:pt x="381000" y="238488"/>
                      <a:pt x="381000" y="366713"/>
                    </a:cubicBezTo>
                    <a:cubicBezTo>
                      <a:pt x="381000" y="494938"/>
                      <a:pt x="445967" y="607989"/>
                      <a:pt x="544780" y="674746"/>
                    </a:cubicBezTo>
                    <a:lnTo>
                      <a:pt x="566362" y="686460"/>
                    </a:lnTo>
                    <a:lnTo>
                      <a:pt x="516070" y="713758"/>
                    </a:lnTo>
                    <a:cubicBezTo>
                      <a:pt x="471627" y="732555"/>
                      <a:pt x="422765" y="742950"/>
                      <a:pt x="371475" y="742950"/>
                    </a:cubicBezTo>
                    <a:cubicBezTo>
                      <a:pt x="166315" y="742950"/>
                      <a:pt x="0" y="576635"/>
                      <a:pt x="0" y="371475"/>
                    </a:cubicBezTo>
                    <a:cubicBezTo>
                      <a:pt x="0" y="166315"/>
                      <a:pt x="166315" y="0"/>
                      <a:pt x="371475" y="0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8744EC-6B73-4BBE-99BB-C87B735C21F2}"/>
                </a:ext>
              </a:extLst>
            </p:cNvPr>
            <p:cNvSpPr txBox="1"/>
            <p:nvPr/>
          </p:nvSpPr>
          <p:spPr>
            <a:xfrm>
              <a:off x="5131557" y="4678805"/>
              <a:ext cx="1359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Weeknd</a:t>
              </a:r>
              <a:r>
                <a:rPr lang="en-US" dirty="0"/>
                <a:t> Lyrics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416E8B-69F3-4A73-9FC2-4AB98C8F2AB5}"/>
                </a:ext>
              </a:extLst>
            </p:cNvPr>
            <p:cNvSpPr txBox="1"/>
            <p:nvPr/>
          </p:nvSpPr>
          <p:spPr>
            <a:xfrm>
              <a:off x="7126404" y="4678805"/>
              <a:ext cx="19062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Sentiment Lexicon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4999FBE-FC6D-42C2-A41F-D0719453E952}"/>
              </a:ext>
            </a:extLst>
          </p:cNvPr>
          <p:cNvCxnSpPr/>
          <p:nvPr/>
        </p:nvCxnSpPr>
        <p:spPr>
          <a:xfrm>
            <a:off x="627797" y="4746967"/>
            <a:ext cx="772463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C454816-8D14-4B4F-94E1-237ED72F58AB}"/>
              </a:ext>
            </a:extLst>
          </p:cNvPr>
          <p:cNvGrpSpPr/>
          <p:nvPr/>
        </p:nvGrpSpPr>
        <p:grpSpPr>
          <a:xfrm>
            <a:off x="249974" y="2388180"/>
            <a:ext cx="2125133" cy="2049508"/>
            <a:chOff x="367204" y="1708246"/>
            <a:chExt cx="2125133" cy="204950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5C667E9-1E4C-4E5C-B8E7-CEEEC2652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009" y="2290904"/>
              <a:ext cx="1533525" cy="146685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ACD3695-BB92-4E19-93D4-328FE431AA9D}"/>
                </a:ext>
              </a:extLst>
            </p:cNvPr>
            <p:cNvSpPr txBox="1"/>
            <p:nvPr/>
          </p:nvSpPr>
          <p:spPr>
            <a:xfrm>
              <a:off x="367204" y="1708246"/>
              <a:ext cx="21251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AFINN- Dutch researcher</a:t>
              </a:r>
            </a:p>
            <a:p>
              <a:pPr algn="ctr"/>
              <a:r>
                <a:rPr lang="en-US" dirty="0"/>
                <a:t>Words scored -5 to 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143313-526C-445C-8AAE-FADDA1CD0A33}"/>
              </a:ext>
            </a:extLst>
          </p:cNvPr>
          <p:cNvGrpSpPr/>
          <p:nvPr/>
        </p:nvGrpSpPr>
        <p:grpSpPr>
          <a:xfrm>
            <a:off x="2796315" y="2392943"/>
            <a:ext cx="2159182" cy="2039983"/>
            <a:chOff x="2699870" y="1708246"/>
            <a:chExt cx="2159182" cy="203998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05DDAE7-E657-48FA-AAD9-DBBD92767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9348" y="2290904"/>
              <a:ext cx="1800225" cy="145732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F12DA9-7252-4885-B334-F8E8B16780F5}"/>
                </a:ext>
              </a:extLst>
            </p:cNvPr>
            <p:cNvSpPr txBox="1"/>
            <p:nvPr/>
          </p:nvSpPr>
          <p:spPr>
            <a:xfrm>
              <a:off x="2699870" y="1708246"/>
              <a:ext cx="21591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Bing- U of I-Chi Researcher</a:t>
              </a:r>
            </a:p>
            <a:p>
              <a:pPr algn="ctr"/>
              <a:r>
                <a:rPr lang="en-US" sz="1400" dirty="0"/>
                <a:t>Words scored </a:t>
              </a:r>
              <a:r>
                <a:rPr lang="en-US" sz="1400" dirty="0" err="1"/>
                <a:t>Pos</a:t>
              </a:r>
              <a:r>
                <a:rPr lang="en-US" sz="1400" dirty="0"/>
                <a:t>/</a:t>
              </a:r>
              <a:r>
                <a:rPr lang="en-US" sz="1400" dirty="0" err="1"/>
                <a:t>Neg</a:t>
              </a:r>
              <a:endParaRPr lang="en-US" sz="14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746E07F-7E61-4754-BE22-CF8CCEAF2C1E}"/>
              </a:ext>
            </a:extLst>
          </p:cNvPr>
          <p:cNvGrpSpPr/>
          <p:nvPr/>
        </p:nvGrpSpPr>
        <p:grpSpPr>
          <a:xfrm>
            <a:off x="5243203" y="2392943"/>
            <a:ext cx="3666517" cy="2039983"/>
            <a:chOff x="5360433" y="1708246"/>
            <a:chExt cx="3666517" cy="203998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B4C21D6-7D75-413A-AC32-307BEA3B6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6441" y="2290904"/>
              <a:ext cx="1714500" cy="145732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AB81FC-8982-4587-A23B-CF0BB02E9587}"/>
                </a:ext>
              </a:extLst>
            </p:cNvPr>
            <p:cNvSpPr txBox="1"/>
            <p:nvPr/>
          </p:nvSpPr>
          <p:spPr>
            <a:xfrm>
              <a:off x="5360433" y="1708246"/>
              <a:ext cx="3666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NRC – </a:t>
              </a:r>
              <a:r>
                <a:rPr lang="en-US" sz="1600" b="1" dirty="0" err="1"/>
                <a:t>mTurk</a:t>
              </a:r>
              <a:endParaRPr lang="en-US" sz="1600" b="1" dirty="0"/>
            </a:p>
            <a:p>
              <a:pPr algn="ctr"/>
              <a:r>
                <a:rPr lang="en-US" sz="1600" dirty="0"/>
                <a:t>Words classified into 8 primary &amp; </a:t>
              </a:r>
              <a:r>
                <a:rPr lang="en-US" sz="1600" dirty="0" err="1"/>
                <a:t>pos</a:t>
              </a:r>
              <a:r>
                <a:rPr lang="en-US" sz="1600" dirty="0"/>
                <a:t>/</a:t>
              </a:r>
              <a:r>
                <a:rPr lang="en-US" sz="1600" dirty="0" err="1"/>
                <a:t>neg</a:t>
              </a:r>
              <a:endParaRPr lang="en-US" sz="1600" dirty="0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FA6FE7B-0460-4686-9380-D4B89C8CFBA5}"/>
              </a:ext>
            </a:extLst>
          </p:cNvPr>
          <p:cNvCxnSpPr/>
          <p:nvPr/>
        </p:nvCxnSpPr>
        <p:spPr>
          <a:xfrm>
            <a:off x="2571379" y="2635012"/>
            <a:ext cx="0" cy="155584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FC67D2E-70E2-44A6-81B1-F1308D60344D}"/>
              </a:ext>
            </a:extLst>
          </p:cNvPr>
          <p:cNvCxnSpPr/>
          <p:nvPr/>
        </p:nvCxnSpPr>
        <p:spPr>
          <a:xfrm>
            <a:off x="5240567" y="2635012"/>
            <a:ext cx="0" cy="155584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7BBF85A-CC36-4919-A4E5-B541A3DD3D76}"/>
              </a:ext>
            </a:extLst>
          </p:cNvPr>
          <p:cNvSpPr txBox="1"/>
          <p:nvPr/>
        </p:nvSpPr>
        <p:spPr>
          <a:xfrm>
            <a:off x="185383" y="1346845"/>
            <a:ext cx="877323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Each can be used in an inner join to get different ways of assessing sentiment.</a:t>
            </a:r>
          </a:p>
        </p:txBody>
      </p:sp>
      <p:sp>
        <p:nvSpPr>
          <p:cNvPr id="26" name="Footer Placeholder 5">
            <a:extLst>
              <a:ext uri="{FF2B5EF4-FFF2-40B4-BE49-F238E27FC236}">
                <a16:creationId xmlns:a16="http://schemas.microsoft.com/office/drawing/2014/main" id="{6566D39C-2EE2-4AA1-A41C-9741A3F550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21846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56" y="1254100"/>
            <a:ext cx="4343400" cy="4404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59912" y="5895833"/>
            <a:ext cx="6824176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The script drops positive &amp; negative to focus on the explicit emotions.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03420" y="254529"/>
            <a:ext cx="8651785" cy="447263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Light"/>
                <a:ea typeface="+mj-ea"/>
                <a:cs typeface="Avenir Light"/>
              </a:defRPr>
            </a:lvl1pPr>
          </a:lstStyle>
          <a:p>
            <a:pPr algn="l"/>
            <a:r>
              <a:rPr lang="en-US" sz="2000" b="1" dirty="0">
                <a:solidFill>
                  <a:srgbClr val="13705B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Remember </a:t>
            </a:r>
            <a:r>
              <a:rPr lang="en-US" sz="2000" b="1" dirty="0" err="1">
                <a:solidFill>
                  <a:srgbClr val="13705B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Plutchik’s</a:t>
            </a:r>
            <a:r>
              <a:rPr lang="en-US" sz="2000" b="1" dirty="0">
                <a:solidFill>
                  <a:srgbClr val="13705B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Wheel of emotion?  Let’s mimic it!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681790" y="810126"/>
            <a:ext cx="8085221" cy="0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9B46CBDF-2933-4042-A063-898653123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75179B-DBAD-1D85-3103-381F0A6ED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85899"/>
            <a:ext cx="4111558" cy="374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40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C1F316-44C3-4BF4-B716-E424B4623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5/24/24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4D0BAE-5125-4DC4-A8B7-435E6D4D1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 sentiment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4659F-5423-4C6F-A7CB-3864CA958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843E14-9CA3-4C77-AF28-2748345D5113}"/>
              </a:ext>
            </a:extLst>
          </p:cNvPr>
          <p:cNvSpPr txBox="1"/>
          <p:nvPr/>
        </p:nvSpPr>
        <p:spPr>
          <a:xfrm>
            <a:off x="628650" y="1430214"/>
            <a:ext cx="3809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6_TidyText_Sentiment_revised.R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A974C5-4571-4597-AF24-6807589BC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42" y="1264820"/>
            <a:ext cx="6315075" cy="3943350"/>
          </a:xfrm>
          <a:prstGeom prst="rect">
            <a:avLst/>
          </a:prstGeom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C14731BB-50B3-4128-83EF-6F7A4B26DD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95672A-AABB-458D-B674-40ACA1C5976D}"/>
              </a:ext>
            </a:extLst>
          </p:cNvPr>
          <p:cNvSpPr txBox="1"/>
          <p:nvPr/>
        </p:nvSpPr>
        <p:spPr>
          <a:xfrm>
            <a:off x="658073" y="5681781"/>
            <a:ext cx="405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A_TidyText_Sentiment_song.R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092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7DFC62-DD97-A257-D33E-C1C9E5D9C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5/24/24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C56258-E0E6-09AD-EA2F-C304EF9CA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let’s try it on more interesting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28525-0002-BA97-31A8-3E8A9A4C1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6AE3E-0C7B-07E9-064B-074FE244C1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94AC79-5831-26BC-029B-17579E884FB8}"/>
              </a:ext>
            </a:extLst>
          </p:cNvPr>
          <p:cNvSpPr txBox="1"/>
          <p:nvPr/>
        </p:nvSpPr>
        <p:spPr>
          <a:xfrm>
            <a:off x="400002" y="5887264"/>
            <a:ext cx="405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B_TidyText_Sentiment_complaint.R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C6D0B6-0ACB-CDDB-7EA7-DABD47B88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02" y="1061446"/>
            <a:ext cx="4572093" cy="451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850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FDEAD5-D650-23EA-E027-EF4C36940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5/24/24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D62075-82A5-4ECA-9486-C10088515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Speaking of emoji…what should you do?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B1A12-86EB-4354-89FC-7B3F4ED0B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D9D05-A519-5328-08A6-C5FC650569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D152CA-8342-2CE8-E2F1-BA37045EA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074559"/>
            <a:ext cx="3657600" cy="27088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40E45E-25A6-C481-0819-0F08D73BF25E}"/>
              </a:ext>
            </a:extLst>
          </p:cNvPr>
          <p:cNvSpPr txBox="1"/>
          <p:nvPr/>
        </p:nvSpPr>
        <p:spPr>
          <a:xfrm>
            <a:off x="205483" y="5710020"/>
            <a:ext cx="8609744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It’s a design choice, you can ignore them, remove them, substitute them to their name or even just sub to a single word like happy or sad.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04081E-1D8D-37D1-E4F0-4AF56E3AE7FC}"/>
              </a:ext>
            </a:extLst>
          </p:cNvPr>
          <p:cNvSpPr txBox="1"/>
          <p:nvPr/>
        </p:nvSpPr>
        <p:spPr>
          <a:xfrm>
            <a:off x="205483" y="1146249"/>
            <a:ext cx="405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C_dealing_with_emoji.R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634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72A997-EE37-BE4F-7ECB-19815837A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5/24/24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6AF0A1-8A2E-571D-8FBB-2F604D22A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57" y="365126"/>
            <a:ext cx="8784405" cy="591477"/>
          </a:xfrm>
        </p:spPr>
        <p:txBody>
          <a:bodyPr/>
          <a:lstStyle/>
          <a:p>
            <a:r>
              <a:rPr lang="en-US" sz="2800" dirty="0"/>
              <a:t>There are multiple other packages to assess sentiment.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FC1CB-664E-A7AC-7526-768CEFDC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847DA-53F1-A482-2BDE-334B160B3C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1F125D-A61F-D67B-F789-4C7F567EDC34}"/>
              </a:ext>
            </a:extLst>
          </p:cNvPr>
          <p:cNvSpPr txBox="1"/>
          <p:nvPr/>
        </p:nvSpPr>
        <p:spPr>
          <a:xfrm>
            <a:off x="205483" y="5710020"/>
            <a:ext cx="8609744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Yes, you can have an LLM perform sentiment analysis but remember it’s often not necessarily repeatable compared to dictionary based approaches.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E1BDB7-259E-5220-4AA9-668BD30AB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355" y="1239952"/>
            <a:ext cx="4239199" cy="41867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301DBA-BE75-4560-AF59-7828FBB51650}"/>
              </a:ext>
            </a:extLst>
          </p:cNvPr>
          <p:cNvSpPr txBox="1"/>
          <p:nvPr/>
        </p:nvSpPr>
        <p:spPr>
          <a:xfrm>
            <a:off x="205483" y="1146249"/>
            <a:ext cx="405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D_other_sentiment.R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660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5/24/24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Polarity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Plus 5"/>
          <p:cNvSpPr/>
          <p:nvPr/>
        </p:nvSpPr>
        <p:spPr>
          <a:xfrm>
            <a:off x="2848005" y="1085276"/>
            <a:ext cx="3231931" cy="3231931"/>
          </a:xfrm>
          <a:prstGeom prst="mathPlus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inus 6"/>
          <p:cNvSpPr/>
          <p:nvPr/>
        </p:nvSpPr>
        <p:spPr>
          <a:xfrm>
            <a:off x="2812891" y="3144533"/>
            <a:ext cx="3302159" cy="3405352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33D30C-20D1-44FC-B08B-ACA17FBC705D}"/>
              </a:ext>
            </a:extLst>
          </p:cNvPr>
          <p:cNvSpPr/>
          <p:nvPr/>
        </p:nvSpPr>
        <p:spPr>
          <a:xfrm>
            <a:off x="240631" y="5769227"/>
            <a:ext cx="8651575" cy="3120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To what extent is a document positive or negative.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7825CB-ABF9-FF40-9246-CC7A56A5997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6FE899-F4F1-DA4A-91C4-E394440FE49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421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5/24/24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see if we can do it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2" descr="Image result for nlp  meme">
            <a:extLst>
              <a:ext uri="{FF2B5EF4-FFF2-40B4-BE49-F238E27FC236}">
                <a16:creationId xmlns:a16="http://schemas.microsoft.com/office/drawing/2014/main" id="{35D90B61-6276-460C-9D9B-5206933B7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00025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7A1202-AC82-8C4C-AFB5-F90594FC492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131A43-F436-8F40-A5C9-3B4D50C1110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499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5/24/24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rate the </a:t>
            </a:r>
            <a:r>
              <a:rPr lang="en-US" i="1" dirty="0"/>
              <a:t>polarity</a:t>
            </a:r>
            <a:r>
              <a:rPr lang="en-US" dirty="0"/>
              <a:t>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545021"/>
            <a:ext cx="8860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I loathe Aldi.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8004D7-843F-C340-810A-46AEF5084656}"/>
              </a:ext>
            </a:extLst>
          </p:cNvPr>
          <p:cNvSpPr txBox="1"/>
          <p:nvPr/>
        </p:nvSpPr>
        <p:spPr>
          <a:xfrm>
            <a:off x="132750" y="2545560"/>
            <a:ext cx="8860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    </a:t>
            </a:r>
            <a:r>
              <a:rPr lang="en-US" sz="4400" dirty="0">
                <a:solidFill>
                  <a:srgbClr val="FF0000"/>
                </a:solidFill>
              </a:rPr>
              <a:t>loathe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A3C58-47A2-AB40-A2C1-5B039D7298E6}"/>
              </a:ext>
            </a:extLst>
          </p:cNvPr>
          <p:cNvSpPr/>
          <p:nvPr/>
        </p:nvSpPr>
        <p:spPr>
          <a:xfrm>
            <a:off x="2364599" y="2613419"/>
            <a:ext cx="867104" cy="67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-1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20D99C-0D36-714E-BC29-FF049B08ED81}"/>
              </a:ext>
            </a:extLst>
          </p:cNvPr>
          <p:cNvCxnSpPr/>
          <p:nvPr/>
        </p:nvCxnSpPr>
        <p:spPr>
          <a:xfrm>
            <a:off x="1537252" y="2186609"/>
            <a:ext cx="0" cy="503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1ABCCC-E7FA-604B-ABCF-3856B7CCA5E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CCF1E04-BC74-2841-BEBB-25B8839D1CD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36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5/24/24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rate the </a:t>
            </a:r>
            <a:r>
              <a:rPr lang="en-US" i="1" dirty="0"/>
              <a:t>polarity</a:t>
            </a:r>
            <a:r>
              <a:rPr lang="en-US" dirty="0"/>
              <a:t>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545021"/>
            <a:ext cx="8860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17500">
              <a:buFont typeface="Arial" panose="020B0604020202020204" pitchFamily="34" charset="0"/>
              <a:buChar char="•"/>
            </a:pPr>
            <a:r>
              <a:rPr lang="en-US" sz="4400" dirty="0"/>
              <a:t>I love Carrefour. They are the best.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C09842D-C357-1645-A876-2DCBEF2058F2}"/>
              </a:ext>
            </a:extLst>
          </p:cNvPr>
          <p:cNvCxnSpPr/>
          <p:nvPr/>
        </p:nvCxnSpPr>
        <p:spPr>
          <a:xfrm>
            <a:off x="1285464" y="2179982"/>
            <a:ext cx="0" cy="50358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3E5C51-003C-AC42-A8CF-64AA6E1855D9}"/>
              </a:ext>
            </a:extLst>
          </p:cNvPr>
          <p:cNvCxnSpPr/>
          <p:nvPr/>
        </p:nvCxnSpPr>
        <p:spPr>
          <a:xfrm>
            <a:off x="7752521" y="2179982"/>
            <a:ext cx="0" cy="50358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564240A-000E-0649-9E84-8CBF0DEC20C8}"/>
              </a:ext>
            </a:extLst>
          </p:cNvPr>
          <p:cNvSpPr/>
          <p:nvPr/>
        </p:nvSpPr>
        <p:spPr>
          <a:xfrm>
            <a:off x="732550" y="2532030"/>
            <a:ext cx="11400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</a:rPr>
              <a:t>love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0B8A7C-5DC4-CF49-B023-6BF28B6194E5}"/>
              </a:ext>
            </a:extLst>
          </p:cNvPr>
          <p:cNvSpPr/>
          <p:nvPr/>
        </p:nvSpPr>
        <p:spPr>
          <a:xfrm>
            <a:off x="7153228" y="2532030"/>
            <a:ext cx="11657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</a:rPr>
              <a:t>best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B9E460-C4D0-FB42-B76F-4C9131F65344}"/>
              </a:ext>
            </a:extLst>
          </p:cNvPr>
          <p:cNvSpPr/>
          <p:nvPr/>
        </p:nvSpPr>
        <p:spPr>
          <a:xfrm>
            <a:off x="4138448" y="3374506"/>
            <a:ext cx="867104" cy="6779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+2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221C3E90-62CD-334E-AC63-1594CFE62046}"/>
              </a:ext>
            </a:extLst>
          </p:cNvPr>
          <p:cNvCxnSpPr>
            <a:stCxn id="9" idx="2"/>
            <a:endCxn id="11" idx="1"/>
          </p:cNvCxnSpPr>
          <p:nvPr/>
        </p:nvCxnSpPr>
        <p:spPr>
          <a:xfrm rot="16200000" flipH="1">
            <a:off x="2514516" y="2089533"/>
            <a:ext cx="411994" cy="2835870"/>
          </a:xfrm>
          <a:prstGeom prst="bentConnector2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1D3E7CE7-1F67-784C-BEB4-FAD81E700A08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6188027" y="2189028"/>
            <a:ext cx="435643" cy="2660528"/>
          </a:xfrm>
          <a:prstGeom prst="bentConnector2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4A9B007-343F-8841-95AF-C658F24B561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5A9FB7E-C288-ED40-92AE-FBFE35A150E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87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5/24/24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rate the </a:t>
            </a:r>
            <a:r>
              <a:rPr lang="en-US" i="1" dirty="0"/>
              <a:t>polarity</a:t>
            </a:r>
            <a:r>
              <a:rPr lang="en-US" dirty="0"/>
              <a:t>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545021"/>
            <a:ext cx="8860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79375">
              <a:buFont typeface="Arial" panose="020B0604020202020204" pitchFamily="34" charset="0"/>
              <a:buChar char="•"/>
            </a:pPr>
            <a:r>
              <a:rPr lang="en-US" sz="3200" dirty="0"/>
              <a:t>I like shopping at </a:t>
            </a:r>
            <a:r>
              <a:rPr lang="en-US" sz="3200" dirty="0" err="1"/>
              <a:t>Migros</a:t>
            </a:r>
            <a:r>
              <a:rPr lang="en-US" sz="3200" dirty="0"/>
              <a:t> but hate the location.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4E4DAA7-AAF4-6643-913E-F332930FFB71}"/>
              </a:ext>
            </a:extLst>
          </p:cNvPr>
          <p:cNvCxnSpPr/>
          <p:nvPr/>
        </p:nvCxnSpPr>
        <p:spPr>
          <a:xfrm>
            <a:off x="914406" y="2179982"/>
            <a:ext cx="0" cy="50358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919423-66A2-1D4E-B1CD-F6A7B31489A0}"/>
              </a:ext>
            </a:extLst>
          </p:cNvPr>
          <p:cNvCxnSpPr/>
          <p:nvPr/>
        </p:nvCxnSpPr>
        <p:spPr>
          <a:xfrm>
            <a:off x="5618923" y="2179982"/>
            <a:ext cx="0" cy="5035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FA69A2E-BE88-B945-82F8-2F16FE70C16F}"/>
              </a:ext>
            </a:extLst>
          </p:cNvPr>
          <p:cNvSpPr/>
          <p:nvPr/>
        </p:nvSpPr>
        <p:spPr>
          <a:xfrm>
            <a:off x="5005552" y="2585039"/>
            <a:ext cx="1210460" cy="76944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hate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E9A69E-3A96-4A4F-87FC-C29A701D7D82}"/>
              </a:ext>
            </a:extLst>
          </p:cNvPr>
          <p:cNvSpPr/>
          <p:nvPr/>
        </p:nvSpPr>
        <p:spPr>
          <a:xfrm>
            <a:off x="2905996" y="3374506"/>
            <a:ext cx="867104" cy="6779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0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A36F5144-944A-8341-A1DE-B899F5A4337A}"/>
              </a:ext>
            </a:extLst>
          </p:cNvPr>
          <p:cNvCxnSpPr>
            <a:cxnSpLocks/>
            <a:stCxn id="13" idx="2"/>
            <a:endCxn id="10" idx="1"/>
          </p:cNvCxnSpPr>
          <p:nvPr/>
        </p:nvCxnSpPr>
        <p:spPr>
          <a:xfrm rot="16200000" flipH="1">
            <a:off x="1748047" y="2555515"/>
            <a:ext cx="358985" cy="1956913"/>
          </a:xfrm>
          <a:prstGeom prst="bentConnector2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941AC168-A35E-9348-895D-1CECA2BC503B}"/>
              </a:ext>
            </a:extLst>
          </p:cNvPr>
          <p:cNvCxnSpPr>
            <a:cxnSpLocks/>
            <a:stCxn id="9" idx="2"/>
            <a:endCxn id="10" idx="3"/>
          </p:cNvCxnSpPr>
          <p:nvPr/>
        </p:nvCxnSpPr>
        <p:spPr>
          <a:xfrm rot="5400000">
            <a:off x="4512449" y="2615131"/>
            <a:ext cx="358985" cy="183768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FA57F46-4ACE-9644-9D37-5FEAD54797EE}"/>
              </a:ext>
            </a:extLst>
          </p:cNvPr>
          <p:cNvSpPr/>
          <p:nvPr/>
        </p:nvSpPr>
        <p:spPr>
          <a:xfrm>
            <a:off x="467508" y="2585039"/>
            <a:ext cx="9631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</a:rPr>
              <a:t>like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637F6F8-26A3-3348-8E17-B7E18B7EAE4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250D35-3AE4-E24E-A7F9-1DCCF9AE28F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8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5/24/24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you do that?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343316"/>
            <a:ext cx="886022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 </a:t>
            </a:r>
            <a:r>
              <a:rPr lang="en-US" sz="3200" dirty="0">
                <a:solidFill>
                  <a:schemeClr val="accent1"/>
                </a:solidFill>
              </a:rPr>
              <a:t>loathe</a:t>
            </a:r>
            <a:r>
              <a:rPr lang="en-US" sz="3200" dirty="0"/>
              <a:t> Aldi.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 </a:t>
            </a:r>
            <a:r>
              <a:rPr lang="en-US" sz="3200" dirty="0">
                <a:solidFill>
                  <a:srgbClr val="92D050"/>
                </a:solidFill>
              </a:rPr>
              <a:t>love</a:t>
            </a:r>
            <a:r>
              <a:rPr lang="en-US" sz="3200" dirty="0"/>
              <a:t> Carrefour.  They are the </a:t>
            </a:r>
            <a:r>
              <a:rPr lang="en-US" sz="3200" dirty="0">
                <a:solidFill>
                  <a:srgbClr val="92D050"/>
                </a:solidFill>
              </a:rPr>
              <a:t>best</a:t>
            </a:r>
            <a:r>
              <a:rPr lang="en-US" sz="3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 </a:t>
            </a:r>
            <a:r>
              <a:rPr lang="en-US" sz="3200" dirty="0">
                <a:solidFill>
                  <a:srgbClr val="92D050"/>
                </a:solidFill>
              </a:rPr>
              <a:t>like</a:t>
            </a:r>
            <a:r>
              <a:rPr lang="en-US" sz="3200" dirty="0"/>
              <a:t> shopping at </a:t>
            </a:r>
            <a:r>
              <a:rPr lang="en-US" sz="3200" dirty="0" err="1"/>
              <a:t>Migros</a:t>
            </a:r>
            <a:r>
              <a:rPr lang="en-US" sz="3200" dirty="0"/>
              <a:t> but </a:t>
            </a:r>
            <a:r>
              <a:rPr lang="en-US" sz="3200" dirty="0">
                <a:solidFill>
                  <a:srgbClr val="C00000"/>
                </a:solidFill>
              </a:rPr>
              <a:t>hate</a:t>
            </a:r>
            <a:r>
              <a:rPr lang="en-US" sz="3200" dirty="0"/>
              <a:t> the location.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2543" y="5837186"/>
            <a:ext cx="847569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You know groups of positive and negative words.  </a:t>
            </a:r>
            <a:r>
              <a:rPr lang="en-US" sz="16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These could be called a polarity lexicon</a:t>
            </a:r>
            <a:endParaRPr lang="en-US" sz="1600" kern="1200" dirty="0">
              <a:solidFill>
                <a:prstClr val="white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95903" y="1311784"/>
            <a:ext cx="867104" cy="67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-1</a:t>
            </a:r>
          </a:p>
        </p:txBody>
      </p:sp>
      <p:sp>
        <p:nvSpPr>
          <p:cNvPr id="9" name="Rectangle 8"/>
          <p:cNvSpPr/>
          <p:nvPr/>
        </p:nvSpPr>
        <p:spPr>
          <a:xfrm>
            <a:off x="6411311" y="2788488"/>
            <a:ext cx="867104" cy="6779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+2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1289" y="4457005"/>
            <a:ext cx="867104" cy="6779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+1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45179" y="4457005"/>
            <a:ext cx="867104" cy="6779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-1</a:t>
            </a:r>
          </a:p>
        </p:txBody>
      </p:sp>
      <p:sp>
        <p:nvSpPr>
          <p:cNvPr id="12" name="Equal 11"/>
          <p:cNvSpPr/>
          <p:nvPr/>
        </p:nvSpPr>
        <p:spPr>
          <a:xfrm>
            <a:off x="2490958" y="4551599"/>
            <a:ext cx="740980" cy="488731"/>
          </a:xfrm>
          <a:prstGeom prst="mathEqual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68724" y="4457005"/>
            <a:ext cx="867104" cy="6779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0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4BA374-3814-8449-B963-D2DF02BE47A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10A8D3-3289-1941-B107-D1DB36AA457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959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5/24/24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Sentiment Polarity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514600" y="1628459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14600" y="1295375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Lexicon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68940" y="3097530"/>
            <a:ext cx="38747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</a:t>
            </a:r>
            <a:r>
              <a:rPr lang="en-US" sz="18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qdap</a:t>
            </a:r>
            <a:r>
              <a:rPr lang="en-US" sz="18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polarity()</a:t>
            </a: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SentimentAnalysis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analyzeSentiment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()</a:t>
            </a: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sentimentr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sentiment()</a:t>
            </a: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tidytext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&amp; library(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dplyr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inner_join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()</a:t>
            </a:r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00325" y="2171060"/>
            <a:ext cx="3943350" cy="8229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Because of </a:t>
            </a:r>
            <a:r>
              <a:rPr lang="en-US" sz="1600" b="1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Zipf’s</a:t>
            </a:r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Law you can have </a:t>
            </a:r>
            <a:r>
              <a:rPr lang="en-US" sz="1600" b="1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pos</a:t>
            </a:r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/</a:t>
            </a:r>
            <a:r>
              <a:rPr lang="en-US" sz="1600" b="1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neg</a:t>
            </a:r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lexicons that do not encompass all possible terms.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74CF0A8-C7EC-624B-A148-D5FFA2ABEE0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2F4250-2533-2B4D-B0BB-6CE0A87CC28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69872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4402</TotalTime>
  <Words>1075</Words>
  <Application>Microsoft Macintosh PowerPoint</Application>
  <PresentationFormat>On-screen Show (4:3)</PresentationFormat>
  <Paragraphs>267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 Unicode MS</vt:lpstr>
      <vt:lpstr>Arial</vt:lpstr>
      <vt:lpstr>Calibri</vt:lpstr>
      <vt:lpstr>Consolas</vt:lpstr>
      <vt:lpstr>1_Office Theme</vt:lpstr>
      <vt:lpstr>Zipf’s Law: Our words  are less diverse than we think</vt:lpstr>
      <vt:lpstr>Simple Sentiment Polarity</vt:lpstr>
      <vt:lpstr>Polarity</vt:lpstr>
      <vt:lpstr>Let’s see if we can do it</vt:lpstr>
      <vt:lpstr>How would you rate the polarity?</vt:lpstr>
      <vt:lpstr>How would you rate the polarity?</vt:lpstr>
      <vt:lpstr>How would you rate the polarity?</vt:lpstr>
      <vt:lpstr>How did you do that?</vt:lpstr>
      <vt:lpstr>Simple Sentiment Polarity</vt:lpstr>
      <vt:lpstr>Differences between Polarity &amp; Emotion</vt:lpstr>
      <vt:lpstr>Differences between Polarity &amp; Emotion</vt:lpstr>
      <vt:lpstr>In reality sentiment is more complex.</vt:lpstr>
      <vt:lpstr>In reality sentiment is more complex.</vt:lpstr>
      <vt:lpstr>Kanjoya’s Experience Corpus</vt:lpstr>
      <vt:lpstr>In this exercise we will examine song lyrics</vt:lpstr>
      <vt:lpstr>But we will adjust the data format for joins</vt:lpstr>
      <vt:lpstr>And tidy programming uses the pipe operator…%&gt;%</vt:lpstr>
      <vt:lpstr>Tidy data uses %&gt;% to forward objects</vt:lpstr>
      <vt:lpstr>Tidy can seem complicated but not impossible.</vt:lpstr>
      <vt:lpstr>Starting with a DTM, its straightforward</vt:lpstr>
      <vt:lpstr>TidyText has other sentiment lexicons</vt:lpstr>
      <vt:lpstr>PowerPoint Presentation</vt:lpstr>
      <vt:lpstr>Let’s practice sentiment analysis</vt:lpstr>
      <vt:lpstr>Now let’s try it on more interesting data.</vt:lpstr>
      <vt:lpstr>Speaking of emoji…what should you do?</vt:lpstr>
      <vt:lpstr>There are multiple other packages to assess sentiment.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Ted Kwartler</cp:lastModifiedBy>
  <cp:revision>139</cp:revision>
  <cp:lastPrinted>2018-11-26T18:56:28Z</cp:lastPrinted>
  <dcterms:created xsi:type="dcterms:W3CDTF">2018-05-23T17:24:59Z</dcterms:created>
  <dcterms:modified xsi:type="dcterms:W3CDTF">2024-05-24T14:02:49Z</dcterms:modified>
</cp:coreProperties>
</file>